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5" r:id="rId1"/>
  </p:sldMasterIdLst>
  <p:notesMasterIdLst>
    <p:notesMasterId r:id="rId56"/>
  </p:notesMasterIdLst>
  <p:sldIdLst>
    <p:sldId id="257" r:id="rId2"/>
    <p:sldId id="258" r:id="rId3"/>
    <p:sldId id="398" r:id="rId4"/>
    <p:sldId id="462" r:id="rId5"/>
    <p:sldId id="332" r:id="rId6"/>
    <p:sldId id="455" r:id="rId7"/>
    <p:sldId id="461" r:id="rId8"/>
    <p:sldId id="274" r:id="rId9"/>
    <p:sldId id="460" r:id="rId10"/>
    <p:sldId id="272" r:id="rId11"/>
    <p:sldId id="279" r:id="rId12"/>
    <p:sldId id="276" r:id="rId13"/>
    <p:sldId id="456" r:id="rId14"/>
    <p:sldId id="457" r:id="rId15"/>
    <p:sldId id="385" r:id="rId16"/>
    <p:sldId id="360" r:id="rId17"/>
    <p:sldId id="458" r:id="rId18"/>
    <p:sldId id="459" r:id="rId19"/>
    <p:sldId id="463" r:id="rId20"/>
    <p:sldId id="464" r:id="rId21"/>
    <p:sldId id="466" r:id="rId22"/>
    <p:sldId id="379" r:id="rId23"/>
    <p:sldId id="437" r:id="rId24"/>
    <p:sldId id="467" r:id="rId25"/>
    <p:sldId id="450" r:id="rId26"/>
    <p:sldId id="413" r:id="rId27"/>
    <p:sldId id="394" r:id="rId28"/>
    <p:sldId id="408" r:id="rId29"/>
    <p:sldId id="435" r:id="rId30"/>
    <p:sldId id="409" r:id="rId31"/>
    <p:sldId id="363" r:id="rId32"/>
    <p:sldId id="391" r:id="rId33"/>
    <p:sldId id="469" r:id="rId34"/>
    <p:sldId id="354" r:id="rId35"/>
    <p:sldId id="443" r:id="rId36"/>
    <p:sldId id="470" r:id="rId37"/>
    <p:sldId id="367" r:id="rId38"/>
    <p:sldId id="369" r:id="rId39"/>
    <p:sldId id="420" r:id="rId40"/>
    <p:sldId id="372" r:id="rId41"/>
    <p:sldId id="453" r:id="rId42"/>
    <p:sldId id="373" r:id="rId43"/>
    <p:sldId id="446" r:id="rId44"/>
    <p:sldId id="472" r:id="rId45"/>
    <p:sldId id="473" r:id="rId46"/>
    <p:sldId id="353" r:id="rId47"/>
    <p:sldId id="444" r:id="rId48"/>
    <p:sldId id="350" r:id="rId49"/>
    <p:sldId id="377" r:id="rId50"/>
    <p:sldId id="375" r:id="rId51"/>
    <p:sldId id="351" r:id="rId52"/>
    <p:sldId id="376" r:id="rId53"/>
    <p:sldId id="438" r:id="rId54"/>
    <p:sldId id="395" r:id="rId5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FCC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10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4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8B0E2-7626-467E-9EBF-B061CA7E783E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90B6F-10C7-4A0D-8D25-9185DB5914E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9195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3789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68E4FB0-F425-4740-8A8E-B4409E2BFE7E}" type="slidenum">
              <a:rPr lang="ru-RU" altLang="ru-RU"/>
              <a:pPr eaLnBrk="1" hangingPunct="1"/>
              <a:t>19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46266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ru-RU" altLang="ru-RU" smtClean="0"/>
          </a:p>
        </p:txBody>
      </p:sp>
      <p:sp>
        <p:nvSpPr>
          <p:cNvPr id="440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EC481CD7-B493-4B08-9626-631B75B3A48C}" type="slidenum">
              <a:rPr lang="ru-RU" altLang="ru-RU"/>
              <a:pPr eaLnBrk="1" hangingPunct="1"/>
              <a:t>20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53445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871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1663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435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51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562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21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289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92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844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981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658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9785BE-A506-4ED9-8770-72568EE189EA}" type="datetimeFigureOut">
              <a:rPr lang="ru-RU" smtClean="0"/>
              <a:pPr/>
              <a:t>23.12.2021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1303B-5948-4922-955E-51773F25622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587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2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4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6.w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r="50823" b="-1868"/>
          <a:stretch/>
        </p:blipFill>
        <p:spPr>
          <a:xfrm>
            <a:off x="2195736" y="620688"/>
            <a:ext cx="4392488" cy="5476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85720" y="357166"/>
            <a:ext cx="8572560" cy="6215106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/>
          <p:cNvSpPr/>
          <p:nvPr/>
        </p:nvSpPr>
        <p:spPr>
          <a:xfrm>
            <a:off x="785786" y="428604"/>
            <a:ext cx="76438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Водные </a:t>
            </a:r>
            <a:r>
              <a:rPr lang="ru-RU" sz="2000" b="1" u="sng" dirty="0">
                <a:latin typeface="Times New Roman" pitchFamily="18" charset="0"/>
                <a:cs typeface="Times New Roman" pitchFamily="18" charset="0"/>
              </a:rPr>
              <a:t>ресурсы Республики </a:t>
            </a:r>
            <a:r>
              <a:rPr lang="ru-RU" sz="2000" b="1" u="sng" dirty="0" smtClean="0">
                <a:latin typeface="Times New Roman" pitchFamily="18" charset="0"/>
                <a:cs typeface="Times New Roman" pitchFamily="18" charset="0"/>
              </a:rPr>
              <a:t>Беларусь</a:t>
            </a:r>
            <a:endParaRPr lang="ru-RU" sz="2000" u="sng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57158" y="785794"/>
            <a:ext cx="842968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1600" b="1" dirty="0"/>
              <a:t>Поверхностные водные ресурсы представлены реками  суммарный сток, которых в средние по водности годы составляет 57,9 км3. </a:t>
            </a:r>
            <a:r>
              <a:rPr lang="ru-RU" altLang="ru-RU" sz="1600" dirty="0"/>
              <a:t>В многоводные годы общий речной сток увеличивается до 92,4 км3, а в маловодные годы -  снижается до 37,2 км3 в год. </a:t>
            </a:r>
            <a:r>
              <a:rPr lang="en-US" altLang="ru-RU" sz="1600" dirty="0"/>
              <a:t/>
            </a:r>
            <a:br>
              <a:rPr lang="en-US" altLang="ru-RU" sz="1600" dirty="0"/>
            </a:br>
            <a:r>
              <a:rPr lang="ru-RU" altLang="ru-RU" sz="1600" dirty="0" smtClean="0">
                <a:latin typeface="+mj-lt"/>
              </a:rPr>
              <a:t>Большая </a:t>
            </a:r>
            <a:r>
              <a:rPr lang="ru-RU" altLang="ru-RU" sz="1600" dirty="0">
                <a:latin typeface="+mj-lt"/>
              </a:rPr>
              <a:t>часть речного стока (59%) </a:t>
            </a:r>
            <a:r>
              <a:rPr lang="ru-RU" altLang="ru-RU" sz="1600" dirty="0" smtClean="0">
                <a:latin typeface="+mj-lt"/>
              </a:rPr>
              <a:t>формируется </a:t>
            </a:r>
            <a:r>
              <a:rPr lang="ru-RU" altLang="ru-RU" sz="1600" dirty="0">
                <a:latin typeface="+mj-lt"/>
              </a:rPr>
              <a:t>в пределах </a:t>
            </a:r>
            <a:r>
              <a:rPr lang="ru-RU" altLang="ru-RU" sz="1600" dirty="0" smtClean="0">
                <a:latin typeface="+mj-lt"/>
              </a:rPr>
              <a:t>Беларуси. Приток </a:t>
            </a:r>
            <a:r>
              <a:rPr lang="ru-RU" altLang="ru-RU" sz="1600" dirty="0">
                <a:latin typeface="+mj-lt"/>
              </a:rPr>
              <a:t>воды с территории соседних государств (России и Украины) </a:t>
            </a:r>
            <a:r>
              <a:rPr lang="ru-RU" altLang="ru-RU" sz="1600" dirty="0" smtClean="0">
                <a:latin typeface="+mj-lt"/>
              </a:rPr>
              <a:t>41</a:t>
            </a:r>
            <a:r>
              <a:rPr lang="ru-RU" altLang="ru-RU" sz="1600" dirty="0">
                <a:latin typeface="+mj-lt"/>
              </a:rPr>
              <a:t>% в год </a:t>
            </a:r>
            <a:endParaRPr lang="ru-RU" altLang="ru-RU" sz="1600" dirty="0" smtClean="0">
              <a:latin typeface="+mj-lt"/>
            </a:endParaRPr>
          </a:p>
          <a:p>
            <a:r>
              <a:rPr lang="ru-RU" sz="1600" dirty="0"/>
              <a:t>В РБ 20 000 рек. </a:t>
            </a:r>
            <a:r>
              <a:rPr lang="ru-RU" sz="1600" dirty="0" smtClean="0"/>
              <a:t>Крупнейшие </a:t>
            </a:r>
            <a:r>
              <a:rPr lang="ru-RU" sz="1600" dirty="0"/>
              <a:t>— Западная Двина, Неман, </a:t>
            </a:r>
            <a:r>
              <a:rPr lang="ru-RU" sz="1600" dirty="0" err="1"/>
              <a:t>Вилия</a:t>
            </a:r>
            <a:r>
              <a:rPr lang="ru-RU" sz="1600" dirty="0"/>
              <a:t>, Днепр, Березина, </a:t>
            </a:r>
            <a:r>
              <a:rPr lang="ru-RU" sz="1600" dirty="0" err="1"/>
              <a:t>Сож</a:t>
            </a:r>
            <a:r>
              <a:rPr lang="ru-RU" sz="1600" dirty="0"/>
              <a:t>,  Припять.</a:t>
            </a:r>
          </a:p>
          <a:p>
            <a:r>
              <a:rPr lang="ru-RU" sz="1600" dirty="0" smtClean="0"/>
              <a:t>10 </a:t>
            </a:r>
            <a:r>
              <a:rPr lang="ru-RU" sz="1600" dirty="0"/>
              <a:t>800 озер. Группы - </a:t>
            </a:r>
            <a:r>
              <a:rPr lang="ru-RU" sz="1600" dirty="0" err="1"/>
              <a:t>Нарочанская</a:t>
            </a:r>
            <a:r>
              <a:rPr lang="ru-RU" sz="1600" dirty="0"/>
              <a:t>, </a:t>
            </a:r>
            <a:r>
              <a:rPr lang="ru-RU" sz="1600" dirty="0" err="1"/>
              <a:t>Браславская</a:t>
            </a:r>
            <a:r>
              <a:rPr lang="ru-RU" sz="1600" dirty="0"/>
              <a:t>, </a:t>
            </a:r>
            <a:r>
              <a:rPr lang="ru-RU" sz="1600" dirty="0" err="1"/>
              <a:t>Ушачская</a:t>
            </a:r>
            <a:r>
              <a:rPr lang="ru-RU" sz="1600" dirty="0"/>
              <a:t>.</a:t>
            </a:r>
          </a:p>
          <a:p>
            <a:r>
              <a:rPr lang="ru-RU" sz="1600" dirty="0"/>
              <a:t>Самые крупные из озер: Нарочь (площадь зеркала воды 79,6 км2),   </a:t>
            </a:r>
            <a:r>
              <a:rPr lang="ru-RU" sz="1600" dirty="0" err="1"/>
              <a:t>Освейское</a:t>
            </a:r>
            <a:r>
              <a:rPr lang="ru-RU" sz="1600" dirty="0"/>
              <a:t> (52,8 км2), </a:t>
            </a:r>
            <a:r>
              <a:rPr lang="ru-RU" sz="1600" dirty="0" err="1"/>
              <a:t>Лукомское</a:t>
            </a:r>
            <a:r>
              <a:rPr lang="ru-RU" sz="1600" dirty="0"/>
              <a:t> (37,7 км2).</a:t>
            </a:r>
          </a:p>
          <a:p>
            <a:endParaRPr lang="ru-RU" altLang="ru-RU" sz="1600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3501008"/>
            <a:ext cx="4888092" cy="273115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501008"/>
            <a:ext cx="3582145" cy="2664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57158" y="428604"/>
            <a:ext cx="8358246" cy="6000792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395536" y="567103"/>
            <a:ext cx="8319868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Естественные ресурсы 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пресных подземных вод 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оцениваются в 15,9 км</a:t>
            </a:r>
            <a:r>
              <a:rPr kumimoji="0" lang="ru-RU" sz="14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 в год (43,5 млн. м</a:t>
            </a:r>
            <a:r>
              <a:rPr kumimoji="0" lang="ru-RU" sz="1400" b="0" i="0" u="none" strike="noStrike" cap="none" normalizeH="0" baseline="3000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3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 в сутки). Они распространены по всей территории Беларуси на глубинах от 100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до 450 м.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cs typeface="Times New Roman" pitchFamily="18" charset="0"/>
              </a:rPr>
              <a:t>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1484784"/>
            <a:ext cx="5584420" cy="4846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нфографика. Водные ресурсы Беларуси/Разное - Беларусь. БЕЛТА - Фотохроника Беларуси. Фотоновости. Архивные фото"/>
          <p:cNvPicPr>
            <a:picLocks noChangeAspect="1" noChangeArrowheads="1"/>
          </p:cNvPicPr>
          <p:nvPr/>
        </p:nvPicPr>
        <p:blipFill rotWithShape="1">
          <a:blip r:embed="rId2"/>
          <a:srcRect l="-1829" t="-7222" r="1829" b="7222"/>
          <a:stretch/>
        </p:blipFill>
        <p:spPr bwMode="auto">
          <a:xfrm>
            <a:off x="827584" y="1161179"/>
            <a:ext cx="7272808" cy="5696821"/>
          </a:xfrm>
          <a:prstGeom prst="rect">
            <a:avLst/>
          </a:prstGeom>
          <a:noFill/>
        </p:spPr>
      </p:pic>
      <p:sp>
        <p:nvSpPr>
          <p:cNvPr id="2" name="Прямоугольник 1"/>
          <p:cNvSpPr/>
          <p:nvPr/>
        </p:nvSpPr>
        <p:spPr>
          <a:xfrm>
            <a:off x="-13712" y="260648"/>
            <a:ext cx="885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Согласно докладу ООН Беларусь входит в группу из 34 стран, население которых имеет 100-процентный устойчивый доступ к улучшенным источникам воды (по количеству, качеству и близости нахождения источников воды).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692696"/>
            <a:ext cx="8359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i="1" dirty="0" smtClean="0">
                <a:cs typeface="Times New Roman" pitchFamily="18" charset="0"/>
              </a:rPr>
              <a:t>Водопользование</a:t>
            </a:r>
            <a:r>
              <a:rPr lang="ru-RU" i="1" dirty="0" smtClean="0">
                <a:cs typeface="Times New Roman" pitchFamily="18" charset="0"/>
              </a:rPr>
              <a:t> </a:t>
            </a:r>
            <a:r>
              <a:rPr lang="ru-RU" dirty="0" smtClean="0">
                <a:cs typeface="Times New Roman" pitchFamily="18" charset="0"/>
              </a:rPr>
              <a:t>связано с процессами, когда используют не воду как таковую, а ее энергию или водную среду. При этом нет потерь воды.</a:t>
            </a:r>
            <a:endParaRPr lang="ru-RU" dirty="0">
              <a:cs typeface="Times New Roman" pitchFamily="18" charset="0"/>
            </a:endParaRPr>
          </a:p>
        </p:txBody>
      </p:sp>
      <p:sp>
        <p:nvSpPr>
          <p:cNvPr id="46081" name="Rectangle 1"/>
          <p:cNvSpPr>
            <a:spLocks noChangeArrowheads="1"/>
          </p:cNvSpPr>
          <p:nvPr/>
        </p:nvSpPr>
        <p:spPr bwMode="auto">
          <a:xfrm>
            <a:off x="107504" y="1628800"/>
            <a:ext cx="856895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При </a:t>
            </a:r>
            <a:r>
              <a:rPr kumimoji="0" lang="ru-RU" b="1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водопотреблении</a:t>
            </a:r>
            <a:r>
              <a:rPr kumimoji="0" lang="ru-RU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 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вода изымается из источников и используется безвозвратно, или возвращается в измененном</a:t>
            </a:r>
            <a:r>
              <a:rPr kumimoji="0" lang="ru-RU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Times New Roman" pitchFamily="18" charset="0"/>
                <a:cs typeface="Times New Roman" pitchFamily="18" charset="0"/>
              </a:rPr>
              <a:t> виде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  <a:cs typeface="Times New Roman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564904"/>
            <a:ext cx="6142775" cy="316835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-20568"/>
            <a:ext cx="8388823" cy="7681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18783" t="-5434" r="34983" b="-166"/>
          <a:stretch/>
        </p:blipFill>
        <p:spPr>
          <a:xfrm>
            <a:off x="6516216" y="2492896"/>
            <a:ext cx="2489456" cy="342300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79512" y="5805264"/>
            <a:ext cx="61926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Водопотребление подразделяют на </a:t>
            </a:r>
            <a:r>
              <a:rPr lang="ru-RU" b="1" dirty="0"/>
              <a:t>возвратное</a:t>
            </a:r>
            <a:r>
              <a:rPr lang="ru-RU" dirty="0"/>
              <a:t> (возвращаемое к источнику) </a:t>
            </a:r>
            <a:r>
              <a:rPr lang="ru-RU" b="1" dirty="0" smtClean="0"/>
              <a:t>безвозвратное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6975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69388" b="-13874"/>
          <a:stretch/>
        </p:blipFill>
        <p:spPr>
          <a:xfrm>
            <a:off x="683569" y="1916832"/>
            <a:ext cx="2205936" cy="318552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99592" y="692696"/>
            <a:ext cx="59401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/>
              <a:t>Использование воды в отдельных странах мира (в % к общему водопотреблению)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5229200"/>
            <a:ext cx="82089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 целом в мире самый главный потребитель пресной воды – это сельское хозяйство, расходы на него составляют 70%. Промышленные производства потребляют 22%, </a:t>
            </a:r>
            <a:endParaRPr lang="ru-RU" dirty="0" smtClean="0"/>
          </a:p>
          <a:p>
            <a:r>
              <a:rPr lang="ru-RU" dirty="0" smtClean="0"/>
              <a:t>на </a:t>
            </a:r>
            <a:r>
              <a:rPr lang="ru-RU" dirty="0"/>
              <a:t>домашнее хозяйство приходится 8%.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44036" t="984"/>
          <a:stretch/>
        </p:blipFill>
        <p:spPr>
          <a:xfrm>
            <a:off x="2843808" y="1916832"/>
            <a:ext cx="4032816" cy="27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35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17002" r="3924" b="45887"/>
          <a:stretch/>
        </p:blipFill>
        <p:spPr>
          <a:xfrm>
            <a:off x="2195736" y="4797152"/>
            <a:ext cx="6149688" cy="1800200"/>
          </a:xfr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30344" t="432" r="-1452" b="80706"/>
          <a:stretch/>
        </p:blipFill>
        <p:spPr>
          <a:xfrm>
            <a:off x="179512" y="3429000"/>
            <a:ext cx="2121408" cy="119786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-2684" t="31577" r="-718" b="47588"/>
          <a:stretch/>
        </p:blipFill>
        <p:spPr>
          <a:xfrm>
            <a:off x="2195736" y="3212976"/>
            <a:ext cx="3082648" cy="132354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l="-2752" t="64756" r="-2531" b="14841"/>
          <a:stretch/>
        </p:blipFill>
        <p:spPr>
          <a:xfrm>
            <a:off x="5220072" y="3212976"/>
            <a:ext cx="3138696" cy="129611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32656"/>
            <a:ext cx="6228813" cy="28803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/>
          <a:srcRect l="-3339" t="29065" r="58436" b="53317"/>
          <a:stretch/>
        </p:blipFill>
        <p:spPr>
          <a:xfrm>
            <a:off x="179512" y="4725144"/>
            <a:ext cx="1872208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5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4560436"/>
            <a:ext cx="2736304" cy="222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49994"/>
            <a:ext cx="3203848" cy="2199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391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6632"/>
            <a:ext cx="7277169" cy="418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242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title"/>
          </p:nvPr>
        </p:nvSpPr>
        <p:spPr>
          <a:xfrm>
            <a:off x="-16008" y="-315416"/>
            <a:ext cx="9144000" cy="1368152"/>
          </a:xfrm>
        </p:spPr>
        <p:txBody>
          <a:bodyPr>
            <a:normAutofit/>
          </a:bodyPr>
          <a:lstStyle/>
          <a:p>
            <a:pPr algn="ctr"/>
            <a:r>
              <a:rPr lang="ru-RU" sz="1800" b="1" dirty="0">
                <a:solidFill>
                  <a:schemeClr val="tx1"/>
                </a:solidFill>
                <a:effectLst/>
              </a:rPr>
              <a:t>Промышленное </a:t>
            </a:r>
            <a:r>
              <a:rPr lang="ru-RU" sz="1800" b="1" dirty="0" smtClean="0">
                <a:solidFill>
                  <a:schemeClr val="tx1"/>
                </a:solidFill>
                <a:effectLst/>
              </a:rPr>
              <a:t>водопотребление</a:t>
            </a:r>
            <a:r>
              <a:rPr lang="ru-RU" sz="1800" b="0" dirty="0">
                <a:solidFill>
                  <a:schemeClr val="tx1"/>
                </a:solidFill>
                <a:effectLst/>
              </a:rPr>
              <a:t/>
            </a:r>
            <a:br>
              <a:rPr lang="ru-RU" sz="1800" b="0" dirty="0">
                <a:solidFill>
                  <a:schemeClr val="tx1"/>
                </a:solidFill>
                <a:effectLst/>
              </a:rPr>
            </a:br>
            <a:r>
              <a:rPr lang="ru-RU" sz="1600" b="0" dirty="0">
                <a:solidFill>
                  <a:schemeClr val="tx1"/>
                </a:solidFill>
                <a:effectLst/>
              </a:rPr>
              <a:t>На производство каждой тонны в среднем затрачивается 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idx="1"/>
          </p:nvPr>
        </p:nvSpPr>
        <p:spPr>
          <a:xfrm>
            <a:off x="0" y="620688"/>
            <a:ext cx="9144000" cy="418795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1600" b="1" i="1" dirty="0"/>
              <a:t>На металлургических предприятиях </a:t>
            </a:r>
            <a:endParaRPr lang="en-US" sz="1600" b="1" i="1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i="1" dirty="0" smtClean="0"/>
              <a:t>1 </a:t>
            </a:r>
            <a:r>
              <a:rPr lang="ru-RU" sz="1400" i="1" dirty="0"/>
              <a:t>т чугуна </a:t>
            </a:r>
            <a:r>
              <a:rPr lang="en-US" sz="1400" i="1" dirty="0" smtClean="0"/>
              <a:t>- </a:t>
            </a:r>
            <a:r>
              <a:rPr lang="ru-RU" sz="1400" i="1" dirty="0" smtClean="0"/>
              <a:t>от </a:t>
            </a:r>
            <a:r>
              <a:rPr lang="ru-RU" sz="1400" i="1" dirty="0"/>
              <a:t>20 до 50 т воды, </a:t>
            </a:r>
            <a:endParaRPr lang="en-US" sz="1400" i="1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i="1" dirty="0" smtClean="0"/>
              <a:t>1 </a:t>
            </a:r>
            <a:r>
              <a:rPr lang="ru-RU" sz="1400" i="1" dirty="0"/>
              <a:t>т стали - 150 т воды, </a:t>
            </a:r>
            <a:endParaRPr lang="en-US" sz="1400" i="1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1600" b="1" i="1" dirty="0" smtClean="0"/>
              <a:t>целлюлозно-бумажная промышленность: </a:t>
            </a:r>
            <a:endParaRPr lang="en-US" sz="1600" b="1" i="1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i="1" dirty="0" smtClean="0"/>
              <a:t>1 </a:t>
            </a:r>
            <a:r>
              <a:rPr lang="ru-RU" sz="1400" i="1" dirty="0"/>
              <a:t>т бумаги </a:t>
            </a:r>
            <a:r>
              <a:rPr lang="en-US" sz="1400" i="1" dirty="0" smtClean="0"/>
              <a:t>-</a:t>
            </a:r>
            <a:r>
              <a:rPr lang="ru-RU" sz="1400" i="1" dirty="0" smtClean="0"/>
              <a:t>250 </a:t>
            </a:r>
            <a:r>
              <a:rPr lang="ru-RU" sz="1400" i="1" dirty="0"/>
              <a:t>т воды, </a:t>
            </a:r>
            <a:endParaRPr lang="en-US" sz="1400" i="1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i="1" dirty="0" smtClean="0"/>
              <a:t>1 </a:t>
            </a:r>
            <a:r>
              <a:rPr lang="ru-RU" sz="1400" i="1" dirty="0"/>
              <a:t>т целлюлозы - 400-500 т воды, </a:t>
            </a:r>
            <a:endParaRPr lang="en-US" sz="1400" i="1" dirty="0" smtClean="0"/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ru-RU" sz="1400" i="1" dirty="0" smtClean="0"/>
              <a:t>1 </a:t>
            </a:r>
            <a:r>
              <a:rPr lang="ru-RU" sz="1400" i="1" dirty="0"/>
              <a:t>т хлопчатобумажных тканей </a:t>
            </a:r>
            <a:r>
              <a:rPr lang="en-US" sz="1400" i="1" dirty="0" smtClean="0"/>
              <a:t>- </a:t>
            </a:r>
            <a:r>
              <a:rPr lang="ru-RU" sz="1400" i="1" dirty="0" smtClean="0"/>
              <a:t>от </a:t>
            </a:r>
            <a:r>
              <a:rPr lang="ru-RU" sz="1400" i="1" dirty="0"/>
              <a:t>300 до 1100 т воды</a:t>
            </a:r>
            <a:r>
              <a:rPr lang="ru-RU" sz="1400" i="1" dirty="0" smtClean="0"/>
              <a:t>.</a:t>
            </a:r>
            <a:endParaRPr lang="en-US" sz="1400" i="1" dirty="0" smtClean="0"/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1600" b="1" i="1" dirty="0"/>
              <a:t>нефтехимическая промышленность</a:t>
            </a:r>
            <a:r>
              <a:rPr lang="ru-RU" sz="1600" b="1" i="1" dirty="0" smtClean="0"/>
              <a:t>: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1400" i="1" dirty="0" smtClean="0"/>
              <a:t>1000 </a:t>
            </a:r>
            <a:r>
              <a:rPr lang="ru-RU" sz="1400" i="1" dirty="0"/>
              <a:t>л авиационного бензина - 25 000 л воды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425128"/>
            <a:ext cx="6048672" cy="329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5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8742422" cy="147536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971600" y="116632"/>
            <a:ext cx="83529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>Среднесуточны</a:t>
            </a:r>
            <a:r>
              <a:rPr lang="ru-RU" dirty="0"/>
              <a:t>й</a:t>
            </a:r>
            <a:r>
              <a:rPr lang="ru-RU" dirty="0" smtClean="0"/>
              <a:t> расход </a:t>
            </a:r>
            <a:r>
              <a:rPr lang="ru-RU" dirty="0"/>
              <a:t>воды потребителями в л/</a:t>
            </a:r>
            <a:r>
              <a:rPr lang="ru-RU" dirty="0" err="1"/>
              <a:t>сут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3717032"/>
            <a:ext cx="479843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25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1115616" y="0"/>
            <a:ext cx="7886700" cy="1325563"/>
          </a:xfrm>
        </p:spPr>
        <p:txBody>
          <a:bodyPr/>
          <a:lstStyle/>
          <a:p>
            <a:r>
              <a:rPr lang="ru-RU" altLang="ru-RU" sz="1800" b="1" dirty="0" smtClean="0"/>
              <a:t>Использование водных ресурсов в Республике Беларусь</a:t>
            </a:r>
            <a:r>
              <a:rPr lang="ru-RU" altLang="ru-RU" dirty="0" smtClean="0"/>
              <a:t/>
            </a:r>
            <a:br>
              <a:rPr lang="ru-RU" altLang="ru-RU" dirty="0" smtClean="0"/>
            </a:br>
            <a:endParaRPr lang="ru-RU" altLang="ru-RU" dirty="0" smtClean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0520529"/>
              </p:ext>
            </p:extLst>
          </p:nvPr>
        </p:nvGraphicFramePr>
        <p:xfrm>
          <a:off x="323850" y="785813"/>
          <a:ext cx="8496300" cy="5842002"/>
        </p:xfrm>
        <a:graphic>
          <a:graphicData uri="http://schemas.openxmlformats.org/drawingml/2006/table">
            <a:tbl>
              <a:tblPr/>
              <a:tblGrid>
                <a:gridCol w="5399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0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1208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-25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Показатель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spc="2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1990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spc="2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201</a:t>
                      </a:r>
                      <a:r>
                        <a:rPr lang="ru-RU" sz="1800" b="0" spc="2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7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-3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Забор воды из </a:t>
                      </a:r>
                      <a:r>
                        <a:rPr lang="ru-RU" sz="1800" b="0" spc="-3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природных </a:t>
                      </a:r>
                    </a:p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-3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источник</a:t>
                      </a:r>
                      <a:r>
                        <a:rPr lang="ru-RU" sz="1800" b="0" spc="2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ов</a:t>
                      </a:r>
                      <a:r>
                        <a:rPr lang="ru-RU" sz="1800" b="0" spc="2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, млн. м</a:t>
                      </a:r>
                      <a:r>
                        <a:rPr lang="ru-RU" sz="1800" b="0" spc="-25" baseline="3000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5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2 88</a:t>
                      </a:r>
                      <a:r>
                        <a:rPr lang="en-US" sz="1800" b="0" spc="5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0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3 </a:t>
                      </a:r>
                      <a:r>
                        <a:rPr lang="ru-RU" sz="1800" b="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101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9016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5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на хозяйственно-питьевые нужды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     691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-45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                    903 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20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2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на производственные нужды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2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1 </a:t>
                      </a:r>
                      <a:r>
                        <a:rPr lang="ru-RU" sz="1800" b="0" spc="2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002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15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707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396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-9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на сельскохозяйственное водоснабжение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334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5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 399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1208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5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на орошение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       67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-1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           20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81208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15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в рыбном прудовом хозяйстве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     696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5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          425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62406">
                <a:tc>
                  <a:txBody>
                    <a:bodyPr/>
                    <a:lstStyle/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-5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сброс сточных вод в поверхностные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indent="450215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-3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водные объекты, всего, млн. м</a:t>
                      </a:r>
                      <a:r>
                        <a:rPr lang="ru-RU" sz="1800" b="0" spc="-30" baseline="3000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3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10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1 </a:t>
                      </a:r>
                      <a:r>
                        <a:rPr lang="ru-RU" sz="1800" b="0" spc="10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982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800" b="0" spc="25" dirty="0" smtClean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  </a:t>
                      </a:r>
                      <a:r>
                        <a:rPr lang="ru-RU" sz="1800" b="0" spc="25" dirty="0">
                          <a:solidFill>
                            <a:srgbClr val="000000"/>
                          </a:solidFill>
                          <a:latin typeface="+mn-lt"/>
                          <a:ea typeface="Calibri"/>
                          <a:cs typeface="Times New Roman"/>
                        </a:rPr>
                        <a:t>1 946</a:t>
                      </a:r>
                      <a:endParaRPr lang="ru-RU" sz="1800" b="0" dirty="0"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25398" marR="2539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95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88640"/>
            <a:ext cx="8316416" cy="72008"/>
          </a:xfrm>
        </p:spPr>
        <p:txBody>
          <a:bodyPr>
            <a:normAutofit fontScale="90000"/>
          </a:bodyPr>
          <a:lstStyle/>
          <a:p>
            <a:r>
              <a:rPr lang="ru-RU" sz="31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3100" dirty="0" smtClean="0">
                <a:latin typeface="Times New Roman" pitchFamily="18" charset="0"/>
                <a:cs typeface="Times New Roman" pitchFamily="18" charset="0"/>
              </a:rPr>
            </a:br>
            <a:r>
              <a:rPr lang="ru-RU" sz="3100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sz="3100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sz="2800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48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sz="4800" b="0" dirty="0" smtClean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27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Водные ресурсы,  </a:t>
            </a:r>
            <a:br>
              <a:rPr lang="ru-RU" sz="27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27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направления использования и источники загрязнения. </a:t>
            </a:r>
            <a:br>
              <a:rPr lang="ru-RU" sz="27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27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Проблема </a:t>
            </a:r>
            <a:r>
              <a:rPr lang="ru-RU" sz="2700" dirty="0" err="1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водообеспеченности</a:t>
            </a:r>
            <a:r>
              <a:rPr lang="ru-RU" sz="2700" dirty="0"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в мире. </a:t>
            </a: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1800" b="0" dirty="0"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Цель: дать оценку состояния водных </a:t>
            </a:r>
            <a:r>
              <a:rPr lang="ru-RU" sz="1800" b="0" dirty="0" smtClean="0"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ресурсов и </a:t>
            </a:r>
            <a:r>
              <a:rPr lang="ru-RU" sz="1800" b="0" dirty="0"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характеристику источников загрязнения водоемов, рассмотреть принципы нормирования качества воды и способы ее очистки, осветить основные направления охраны водных ресурсов</a:t>
            </a:r>
            <a:r>
              <a:rPr lang="ru-RU" sz="1800" b="0" dirty="0" smtClean="0"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>.</a:t>
            </a:r>
            <a:r>
              <a:rPr lang="en-US" sz="1800" b="0" dirty="0" smtClean="0"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  <a:t/>
            </a:r>
            <a:br>
              <a:rPr lang="en-US" sz="1800" b="0" dirty="0" smtClean="0">
                <a:solidFill>
                  <a:schemeClr val="tx1"/>
                </a:solidFill>
                <a:effectLst/>
                <a:ea typeface="Times New Roman" pitchFamily="18" charset="0"/>
                <a:cs typeface="Times New Roman" pitchFamily="18" charset="0"/>
              </a:rPr>
            </a:br>
            <a: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/>
            </a:r>
            <a:br>
              <a:rPr lang="ru-RU" dirty="0" smtClean="0"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</a:br>
            <a: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План :</a:t>
            </a:r>
            <a:r>
              <a:rPr lang="ru-RU" sz="2000" b="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  <a:t/>
            </a:r>
            <a:br>
              <a:rPr lang="ru-RU" sz="2000" b="0" dirty="0" smtClean="0">
                <a:solidFill>
                  <a:schemeClr val="tx1"/>
                </a:solidFill>
                <a:latin typeface="+mn-lt"/>
                <a:cs typeface="Times New Roman" pitchFamily="18" charset="0"/>
              </a:rPr>
            </a:br>
            <a: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1.</a:t>
            </a:r>
            <a:r>
              <a:rPr lang="ru-RU" sz="200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 </a:t>
            </a:r>
            <a: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Характеристика и оценка водных ресурсов мира</a:t>
            </a:r>
            <a:b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</a:br>
            <a: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 и Республики Беларусь.</a:t>
            </a:r>
            <a:r>
              <a:rPr lang="ru-RU" sz="2000" b="0" dirty="0">
                <a:solidFill>
                  <a:schemeClr val="tx1"/>
                </a:solidFill>
                <a:effectLst/>
                <a:cs typeface="Times New Roman" pitchFamily="18" charset="0"/>
              </a:rPr>
              <a:t> Основные направления использования водных </a:t>
            </a:r>
            <a:r>
              <a:rPr lang="ru-RU" sz="2000" b="0" dirty="0" smtClean="0">
                <a:solidFill>
                  <a:schemeClr val="tx1"/>
                </a:solidFill>
                <a:effectLst/>
                <a:cs typeface="Times New Roman" pitchFamily="18" charset="0"/>
              </a:rPr>
              <a:t>ресурсов</a:t>
            </a:r>
            <a: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/>
            </a:r>
            <a:b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</a:br>
            <a: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2. Источники и виды антропогенного загрязнения водных ресурсов и их влияние на состояние окружающей природной среды и человека. Экологические последствия загрязнения водных ресурсов. </a:t>
            </a:r>
            <a:b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</a:br>
            <a: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3. Оценка состояния и нормирования качества воды. Основные направления охраны водных ресурсов.</a:t>
            </a:r>
            <a:r>
              <a:rPr lang="en-US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/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</a:br>
            <a:r>
              <a:rPr lang="en-US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/>
            </a:r>
            <a:br>
              <a:rPr lang="en-US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</a:br>
            <a:r>
              <a:rPr lang="ru-RU" sz="1600" b="0" u="sng" dirty="0" smtClean="0">
                <a:solidFill>
                  <a:schemeClr val="tx1"/>
                </a:solidFill>
                <a:effectLst/>
              </a:rPr>
              <a:t>Ключевые </a:t>
            </a:r>
            <a:r>
              <a:rPr lang="ru-RU" sz="1600" b="0" u="sng" dirty="0">
                <a:solidFill>
                  <a:schemeClr val="tx1"/>
                </a:solidFill>
                <a:effectLst/>
              </a:rPr>
              <a:t>определения</a:t>
            </a:r>
            <a:r>
              <a:rPr lang="ru-RU" sz="1600" b="0" dirty="0">
                <a:solidFill>
                  <a:schemeClr val="tx1"/>
                </a:solidFill>
                <a:effectLst/>
              </a:rPr>
              <a:t>: </a:t>
            </a:r>
            <a:r>
              <a:rPr lang="ru-RU" sz="1600" b="0" dirty="0" smtClean="0">
                <a:solidFill>
                  <a:schemeClr val="tx1"/>
                </a:solidFill>
                <a:effectLst/>
              </a:rPr>
              <a:t>водный </a:t>
            </a:r>
            <a:r>
              <a:rPr lang="ru-RU" sz="1600" b="0" dirty="0">
                <a:solidFill>
                  <a:schemeClr val="tx1"/>
                </a:solidFill>
                <a:effectLst/>
              </a:rPr>
              <a:t>кадастр, очистка сточных вод, индекс загрязнения вод, </a:t>
            </a:r>
            <a:r>
              <a:rPr lang="ru-RU" sz="1600" b="0" dirty="0" smtClean="0">
                <a:solidFill>
                  <a:schemeClr val="tx1"/>
                </a:solidFill>
                <a:effectLst/>
              </a:rPr>
              <a:t>оборотное </a:t>
            </a:r>
            <a:r>
              <a:rPr lang="ru-RU" sz="1600" b="0" dirty="0">
                <a:solidFill>
                  <a:schemeClr val="tx1"/>
                </a:solidFill>
                <a:effectLst/>
              </a:rPr>
              <a:t>водоснабжение</a:t>
            </a:r>
            <a:r>
              <a:rPr lang="ru-RU" sz="1600" b="0" dirty="0" smtClean="0">
                <a:solidFill>
                  <a:schemeClr val="tx1"/>
                </a:solidFill>
                <a:effectLst/>
              </a:rPr>
              <a:t>.</a:t>
            </a:r>
            <a:endParaRPr lang="ru-RU" sz="3100" b="0" dirty="0"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>
            <a:lum bright="-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r="2344" b="4642"/>
          <a:stretch>
            <a:fillRect/>
          </a:stretch>
        </p:blipFill>
        <p:spPr>
          <a:xfrm>
            <a:off x="611188" y="9525"/>
            <a:ext cx="8035925" cy="6848475"/>
          </a:xfrm>
        </p:spPr>
      </p:pic>
    </p:spTree>
    <p:extLst>
      <p:ext uri="{BB962C8B-B14F-4D97-AF65-F5344CB8AC3E}">
        <p14:creationId xmlns:p14="http://schemas.microsoft.com/office/powerpoint/2010/main" val="56904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type="ctrTitle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536" y="260648"/>
            <a:ext cx="8239122" cy="6414836"/>
          </a:xfrm>
        </p:spPr>
      </p:pic>
    </p:spTree>
    <p:extLst>
      <p:ext uri="{BB962C8B-B14F-4D97-AF65-F5344CB8AC3E}">
        <p14:creationId xmlns:p14="http://schemas.microsoft.com/office/powerpoint/2010/main" val="86918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4624"/>
            <a:ext cx="8248603" cy="49991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51520" y="1196752"/>
            <a:ext cx="8640960" cy="5216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Загрязнение поверхностных и подземных вод можно распределить на такие типы:</a:t>
            </a:r>
          </a:p>
          <a:p>
            <a:r>
              <a:rPr lang="ru-RU" b="1" dirty="0" smtClean="0"/>
              <a:t>физическое</a:t>
            </a:r>
            <a:endParaRPr lang="en-US" b="1" dirty="0" smtClean="0"/>
          </a:p>
          <a:p>
            <a:r>
              <a:rPr lang="ru-RU" dirty="0" smtClean="0"/>
              <a:t>- тепловое </a:t>
            </a:r>
            <a:r>
              <a:rPr lang="ru-RU" dirty="0"/>
              <a:t>- выпуск в водоемы подогретых вод тепловых и атомных ЭС.</a:t>
            </a:r>
          </a:p>
          <a:p>
            <a:r>
              <a:rPr lang="en-US" dirty="0" smtClean="0"/>
              <a:t>-</a:t>
            </a:r>
            <a:r>
              <a:rPr lang="ru-RU" dirty="0" smtClean="0"/>
              <a:t> механическое </a:t>
            </a:r>
            <a:r>
              <a:rPr lang="ru-RU" dirty="0"/>
              <a:t>- повышение содержания механических примесей, твердые </a:t>
            </a:r>
            <a:r>
              <a:rPr lang="ru-RU" dirty="0" smtClean="0"/>
              <a:t>частицы, свойственное </a:t>
            </a:r>
            <a:r>
              <a:rPr lang="ru-RU" dirty="0"/>
              <a:t>в основном поверхностным видам загрязнений;</a:t>
            </a:r>
          </a:p>
          <a:p>
            <a:r>
              <a:rPr lang="ru-RU" b="1" dirty="0" smtClean="0"/>
              <a:t>химическое</a:t>
            </a: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 smtClean="0"/>
              <a:t>наличие </a:t>
            </a:r>
            <a:r>
              <a:rPr lang="ru-RU" dirty="0"/>
              <a:t>в воде органических и неорганических веществ токсического и нетоксического действия; </a:t>
            </a: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радиоактивное </a:t>
            </a:r>
            <a:r>
              <a:rPr lang="ru-RU" dirty="0"/>
              <a:t>- присутствие радиоактивных веществ в поверхностных или подземных водах;</a:t>
            </a:r>
          </a:p>
          <a:p>
            <a:r>
              <a:rPr lang="ru-RU" b="1" dirty="0" smtClean="0"/>
              <a:t>биологическое</a:t>
            </a:r>
            <a:r>
              <a:rPr lang="ru-RU" dirty="0" smtClean="0"/>
              <a:t> </a:t>
            </a:r>
            <a:endParaRPr lang="ru-RU" dirty="0"/>
          </a:p>
          <a:p>
            <a:r>
              <a:rPr lang="ru-RU" dirty="0" smtClean="0"/>
              <a:t>- бактериальное </a:t>
            </a:r>
            <a:r>
              <a:rPr lang="ru-RU" dirty="0"/>
              <a:t>- наличие в воде разнообразных патогенных микроорганизмов, бактерии</a:t>
            </a:r>
            <a:endParaRPr lang="ru-RU" dirty="0" smtClean="0"/>
          </a:p>
          <a:p>
            <a:r>
              <a:rPr lang="ru-RU" dirty="0" smtClean="0"/>
              <a:t>- биологическое </a:t>
            </a:r>
            <a:r>
              <a:rPr lang="ru-RU" dirty="0"/>
              <a:t>- </a:t>
            </a:r>
            <a:r>
              <a:rPr lang="ru-RU" dirty="0" smtClean="0"/>
              <a:t>грибы </a:t>
            </a:r>
            <a:r>
              <a:rPr lang="ru-RU" dirty="0"/>
              <a:t>и </a:t>
            </a:r>
            <a:r>
              <a:rPr lang="ru-RU" dirty="0" smtClean="0"/>
              <a:t>мелкие водоросли</a:t>
            </a:r>
            <a:endParaRPr lang="en-US" dirty="0" smtClean="0"/>
          </a:p>
          <a:p>
            <a:endParaRPr lang="ru-RU" sz="1600" dirty="0"/>
          </a:p>
          <a:p>
            <a:endParaRPr lang="ru-RU" sz="1100" dirty="0"/>
          </a:p>
        </p:txBody>
      </p:sp>
    </p:spTree>
    <p:extLst>
      <p:ext uri="{BB962C8B-B14F-4D97-AF65-F5344CB8AC3E}">
        <p14:creationId xmlns:p14="http://schemas.microsoft.com/office/powerpoint/2010/main" val="20574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116632"/>
            <a:ext cx="8640960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1" dirty="0"/>
              <a:t>Основными источниками загрязнения воды являются </a:t>
            </a:r>
            <a:endParaRPr lang="ru-RU" sz="2000" i="1" dirty="0" smtClean="0"/>
          </a:p>
          <a:p>
            <a:endParaRPr lang="ru-RU" sz="2000" i="1" dirty="0" smtClean="0"/>
          </a:p>
          <a:p>
            <a:r>
              <a:rPr lang="ru-RU" sz="2000" dirty="0" smtClean="0"/>
              <a:t>- сельскохозяйственное </a:t>
            </a:r>
            <a:r>
              <a:rPr lang="ru-RU" sz="2000" dirty="0"/>
              <a:t>производство, сточные воды крупных животноводческих комплексов и ферм, смыв дождевыми потоками ядохимикатов и удобрений с полей </a:t>
            </a:r>
          </a:p>
          <a:p>
            <a:endParaRPr lang="ru-RU" sz="2000" dirty="0" smtClean="0"/>
          </a:p>
          <a:p>
            <a:pPr marL="285750" indent="-285750">
              <a:buFontTx/>
              <a:buChar char="-"/>
            </a:pPr>
            <a:r>
              <a:rPr lang="ru-RU" sz="2000" dirty="0" smtClean="0"/>
              <a:t>сточные </a:t>
            </a:r>
            <a:r>
              <a:rPr lang="ru-RU" sz="2000" dirty="0"/>
              <a:t>воды промышленных </a:t>
            </a:r>
            <a:r>
              <a:rPr lang="ru-RU" sz="2000" dirty="0" smtClean="0"/>
              <a:t>предприятий: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000" dirty="0"/>
              <a:t>нефтедобывающая и нефтеперерабатывающая промышленность, транспортировка нефти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000" dirty="0"/>
              <a:t>выбросы теплой воды ТЭС и ТЭЦ,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000" dirty="0"/>
              <a:t>сточные воды целлюлозно-бумажной промышленности.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ru-RU" sz="2000" dirty="0"/>
              <a:t>сточные воды машиностроения</a:t>
            </a:r>
            <a:r>
              <a:rPr lang="ru-RU" sz="2000" dirty="0" smtClean="0"/>
              <a:t>.</a:t>
            </a:r>
          </a:p>
          <a:p>
            <a:endParaRPr lang="ru-RU" sz="2000" dirty="0"/>
          </a:p>
          <a:p>
            <a:pPr marL="285750" indent="-285750">
              <a:buFontTx/>
              <a:buChar char="-"/>
            </a:pPr>
            <a:r>
              <a:rPr lang="ru-RU" sz="2000" dirty="0" smtClean="0"/>
              <a:t>сточные </a:t>
            </a:r>
            <a:r>
              <a:rPr lang="ru-RU" sz="2000" dirty="0"/>
              <a:t>воды </a:t>
            </a:r>
            <a:r>
              <a:rPr lang="ru-RU" sz="2000" dirty="0" smtClean="0"/>
              <a:t>коммунальных </a:t>
            </a:r>
            <a:r>
              <a:rPr lang="ru-RU" sz="2000" dirty="0"/>
              <a:t>предприятий, </a:t>
            </a:r>
            <a:r>
              <a:rPr lang="ru-RU" sz="2000" dirty="0" smtClean="0"/>
              <a:t>ливневые </a:t>
            </a:r>
            <a:r>
              <a:rPr lang="ru-RU" sz="2000" dirty="0"/>
              <a:t>стоки в </a:t>
            </a:r>
            <a:r>
              <a:rPr lang="ru-RU" sz="2000" dirty="0" smtClean="0"/>
              <a:t>городах</a:t>
            </a:r>
            <a:r>
              <a:rPr lang="ru-RU" sz="2000" dirty="0"/>
              <a:t>, бытовой </a:t>
            </a:r>
            <a:r>
              <a:rPr lang="ru-RU" sz="2000" dirty="0" smtClean="0"/>
              <a:t>мусор</a:t>
            </a:r>
          </a:p>
          <a:p>
            <a:pPr marL="285750" indent="-285750">
              <a:buFontTx/>
              <a:buChar char="-"/>
            </a:pPr>
            <a:endParaRPr lang="ru-RU" sz="2000" dirty="0"/>
          </a:p>
          <a:p>
            <a:r>
              <a:rPr lang="ru-RU" i="1" dirty="0"/>
              <a:t>Сточные воды - это воды, использованные на бытовые, производственные или другие нужды и загрязненные различными примесями, изменившими их первоначальный состав и свойства, а также воды, стекающие с территорий населенных пунктов и промышленных предприятий </a:t>
            </a:r>
          </a:p>
          <a:p>
            <a:pPr marL="285750" indent="-285750">
              <a:buFontTx/>
              <a:buChar char="-"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23438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502920" y="5634930"/>
            <a:ext cx="8183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0" dirty="0">
                <a:solidFill>
                  <a:schemeClr val="tx1"/>
                </a:solidFill>
                <a:effectLst/>
              </a:rPr>
              <a:t>Районы захоронения твердых радиоактивных </a:t>
            </a:r>
            <a:r>
              <a:rPr lang="ru-RU" sz="2000" b="0" dirty="0" smtClean="0">
                <a:solidFill>
                  <a:schemeClr val="tx1"/>
                </a:solidFill>
                <a:effectLst/>
              </a:rPr>
              <a:t>отходов</a:t>
            </a:r>
            <a:endParaRPr lang="ru-RU" sz="2000" b="0" dirty="0">
              <a:solidFill>
                <a:schemeClr val="tx1"/>
              </a:solidFill>
              <a:effectLst/>
            </a:endParaRP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196752"/>
            <a:ext cx="7488832" cy="408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2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0"/>
            <a:ext cx="8784976" cy="580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ru-RU" sz="1100" dirty="0" smtClean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000" b="1" dirty="0" smtClean="0">
                <a:ea typeface="Times New Roman" panose="02020603050405020304" pitchFamily="18" charset="0"/>
              </a:rPr>
              <a:t>Самоочищение</a:t>
            </a:r>
            <a:r>
              <a:rPr lang="ru-RU" sz="2000" dirty="0" smtClean="0">
                <a:ea typeface="Times New Roman" panose="02020603050405020304" pitchFamily="18" charset="0"/>
              </a:rPr>
              <a:t> </a:t>
            </a:r>
            <a:r>
              <a:rPr lang="ru-RU" sz="2000" dirty="0">
                <a:ea typeface="Times New Roman" panose="02020603050405020304" pitchFamily="18" charset="0"/>
              </a:rPr>
              <a:t>в гидросфере связано с круговоротом веществ. В водоемах оно обеспечивается совокупной деятельностью населяющих их организмов. </a:t>
            </a:r>
            <a:endParaRPr lang="ru-RU" sz="2000" dirty="0" smtClean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endParaRPr lang="ru-RU" sz="2000" dirty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000" b="1" dirty="0" smtClean="0">
                <a:ea typeface="Times New Roman" panose="02020603050405020304" pitchFamily="18" charset="0"/>
              </a:rPr>
              <a:t>Факторы </a:t>
            </a:r>
            <a:r>
              <a:rPr lang="ru-RU" sz="2000" b="1" dirty="0">
                <a:ea typeface="Times New Roman" panose="02020603050405020304" pitchFamily="18" charset="0"/>
              </a:rPr>
              <a:t>самоочищения </a:t>
            </a:r>
            <a:r>
              <a:rPr lang="ru-RU" sz="2000" b="1" dirty="0" smtClean="0">
                <a:ea typeface="Times New Roman" panose="02020603050405020304" pitchFamily="18" charset="0"/>
              </a:rPr>
              <a:t>водоемов:</a:t>
            </a:r>
          </a:p>
          <a:p>
            <a:pPr>
              <a:spcAft>
                <a:spcPts val="0"/>
              </a:spcAft>
            </a:pPr>
            <a:endParaRPr lang="ru-RU" sz="2000" b="1" dirty="0" smtClean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000" i="1" u="sng" dirty="0" smtClean="0">
                <a:ea typeface="Times New Roman" panose="02020603050405020304" pitchFamily="18" charset="0"/>
              </a:rPr>
              <a:t>Физические</a:t>
            </a:r>
          </a:p>
          <a:p>
            <a:pPr>
              <a:spcAft>
                <a:spcPts val="0"/>
              </a:spcAft>
            </a:pPr>
            <a:r>
              <a:rPr lang="ru-RU" sz="2000" dirty="0" smtClean="0">
                <a:ea typeface="Times New Roman" panose="02020603050405020304" pitchFamily="18" charset="0"/>
              </a:rPr>
              <a:t>разбавление</a:t>
            </a:r>
          </a:p>
          <a:p>
            <a:pPr>
              <a:spcAft>
                <a:spcPts val="0"/>
              </a:spcAft>
            </a:pPr>
            <a:r>
              <a:rPr lang="ru-RU" sz="2000" dirty="0" smtClean="0">
                <a:ea typeface="Times New Roman" panose="02020603050405020304" pitchFamily="18" charset="0"/>
              </a:rPr>
              <a:t>растворение</a:t>
            </a:r>
          </a:p>
          <a:p>
            <a:pPr>
              <a:spcAft>
                <a:spcPts val="0"/>
              </a:spcAft>
            </a:pPr>
            <a:r>
              <a:rPr lang="ru-RU" sz="2000" dirty="0" smtClean="0">
                <a:ea typeface="Times New Roman" panose="02020603050405020304" pitchFamily="18" charset="0"/>
              </a:rPr>
              <a:t>перемешивание </a:t>
            </a:r>
          </a:p>
          <a:p>
            <a:pPr>
              <a:spcAft>
                <a:spcPts val="0"/>
              </a:spcAft>
            </a:pPr>
            <a:r>
              <a:rPr lang="ru-RU" sz="2000" dirty="0">
                <a:ea typeface="Times New Roman" panose="02020603050405020304" pitchFamily="18" charset="0"/>
              </a:rPr>
              <a:t>о</a:t>
            </a:r>
            <a:r>
              <a:rPr lang="ru-RU" sz="2000" dirty="0" smtClean="0">
                <a:ea typeface="Times New Roman" panose="02020603050405020304" pitchFamily="18" charset="0"/>
              </a:rPr>
              <a:t>седание </a:t>
            </a:r>
          </a:p>
          <a:p>
            <a:pPr>
              <a:spcAft>
                <a:spcPts val="0"/>
              </a:spcAft>
            </a:pPr>
            <a:r>
              <a:rPr lang="ru-RU" sz="2000" dirty="0" smtClean="0">
                <a:ea typeface="Times New Roman" panose="02020603050405020304" pitchFamily="18" charset="0"/>
              </a:rPr>
              <a:t>отстаивание </a:t>
            </a:r>
          </a:p>
          <a:p>
            <a:pPr>
              <a:spcAft>
                <a:spcPts val="0"/>
              </a:spcAft>
            </a:pPr>
            <a:r>
              <a:rPr lang="ru-RU" sz="2000" dirty="0"/>
              <a:t>ультрафиолетовое излучение солнца</a:t>
            </a:r>
            <a:endParaRPr lang="ru-RU" sz="2000" dirty="0" smtClean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000" i="1" u="sng" dirty="0" smtClean="0">
                <a:ea typeface="Times New Roman" panose="02020603050405020304" pitchFamily="18" charset="0"/>
              </a:rPr>
              <a:t>Химические </a:t>
            </a:r>
          </a:p>
          <a:p>
            <a:r>
              <a:rPr lang="ru-RU" sz="2000" dirty="0" smtClean="0"/>
              <a:t>окисление </a:t>
            </a:r>
            <a:r>
              <a:rPr lang="ru-RU" sz="2000" dirty="0"/>
              <a:t>органических и неоргани­ческих </a:t>
            </a:r>
            <a:r>
              <a:rPr lang="ru-RU" sz="2000" dirty="0" smtClean="0"/>
              <a:t>веществ</a:t>
            </a:r>
            <a:endParaRPr lang="ru-RU" sz="2000" i="1" u="sng" dirty="0" smtClean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000" i="1" u="sng" dirty="0" smtClean="0">
                <a:ea typeface="Times New Roman" panose="02020603050405020304" pitchFamily="18" charset="0"/>
              </a:rPr>
              <a:t>Биологические</a:t>
            </a:r>
            <a:endParaRPr lang="ru-RU" sz="2000" dirty="0" smtClean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000" dirty="0"/>
              <a:t>водо­росли, </a:t>
            </a:r>
            <a:r>
              <a:rPr lang="ru-RU" sz="2000" dirty="0" smtClean="0"/>
              <a:t>грибки, моллюски</a:t>
            </a:r>
            <a:endParaRPr lang="ru-RU" sz="2000" dirty="0"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ru-RU" sz="2000" dirty="0">
                <a:ea typeface="Times New Roman" panose="02020603050405020304" pitchFamily="18" charset="0"/>
              </a:rPr>
              <a:t> </a:t>
            </a:r>
            <a:endParaRPr lang="ru-RU" sz="2000" dirty="0" smtClean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8033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478"/>
          <a:stretch/>
        </p:blipFill>
        <p:spPr bwMode="auto">
          <a:xfrm>
            <a:off x="4355976" y="332656"/>
            <a:ext cx="4609062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536" y="548680"/>
            <a:ext cx="3506633" cy="263231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861048"/>
            <a:ext cx="4896544" cy="215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2" y="116632"/>
            <a:ext cx="7157408" cy="671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1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>
          <a:xfrm>
            <a:off x="-6880" y="0"/>
            <a:ext cx="8157344" cy="378296"/>
          </a:xfrm>
        </p:spPr>
        <p:txBody>
          <a:bodyPr>
            <a:normAutofit/>
          </a:bodyPr>
          <a:lstStyle/>
          <a:p>
            <a:pPr algn="ctr"/>
            <a:r>
              <a:rPr lang="ru-RU" sz="1600" b="0" dirty="0">
                <a:solidFill>
                  <a:schemeClr val="tx1"/>
                </a:solidFill>
                <a:effectLst/>
              </a:rPr>
              <a:t>Карта дрейфующих островов из мусора в Тихом океане</a:t>
            </a:r>
          </a:p>
        </p:txBody>
      </p:sp>
      <p:pic>
        <p:nvPicPr>
          <p:cNvPr id="118787" name="Picture 3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" b="19373"/>
          <a:stretch/>
        </p:blipFill>
        <p:spPr>
          <a:xfrm>
            <a:off x="395536" y="476672"/>
            <a:ext cx="7709733" cy="3960440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653136"/>
            <a:ext cx="3204245" cy="201867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653136"/>
            <a:ext cx="3173510" cy="20818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872" y="4941168"/>
            <a:ext cx="2391969" cy="17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56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525419"/>
            <a:ext cx="5400600" cy="635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83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196752"/>
            <a:ext cx="9144000" cy="418058"/>
          </a:xfrm>
        </p:spPr>
        <p:txBody>
          <a:bodyPr>
            <a:normAutofit/>
          </a:bodyPr>
          <a:lstStyle/>
          <a:p>
            <a:r>
              <a:rPr lang="ru-RU" sz="2000" b="1" kern="0" dirty="0">
                <a:latin typeface="Garamond"/>
                <a:cs typeface="Arial"/>
              </a:rPr>
              <a:t>Распределение </a:t>
            </a:r>
            <a:r>
              <a:rPr lang="ru-RU" sz="2000" b="1" kern="0" dirty="0" smtClean="0">
                <a:latin typeface="Garamond"/>
                <a:cs typeface="Arial"/>
              </a:rPr>
              <a:t>природных вод Земли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5078969" cy="516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76872"/>
            <a:ext cx="3456384" cy="3335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179512" y="116632"/>
            <a:ext cx="8784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Гидросфера</a:t>
            </a:r>
            <a:r>
              <a:rPr lang="ru-RU" dirty="0"/>
              <a:t> </a:t>
            </a:r>
            <a:r>
              <a:rPr lang="ru-RU" dirty="0" smtClean="0"/>
              <a:t>- совокупность </a:t>
            </a:r>
            <a:r>
              <a:rPr lang="ru-RU" dirty="0"/>
              <a:t>океанов, морей и поверхностных вод суши, подземных вод, льда и снега, атмосферная </a:t>
            </a:r>
            <a:r>
              <a:rPr lang="ru-RU" dirty="0" smtClean="0"/>
              <a:t>вода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31539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5496" y="188640"/>
            <a:ext cx="910850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/>
              <a:t>Роль </a:t>
            </a:r>
            <a:r>
              <a:rPr lang="ru-RU" b="1" dirty="0"/>
              <a:t>техногенных катастроф в загрязнении вод Мирового океана. </a:t>
            </a:r>
            <a:endParaRPr lang="ru-RU" b="1" dirty="0" smtClean="0"/>
          </a:p>
          <a:p>
            <a:r>
              <a:rPr lang="ru-RU" sz="1400" dirty="0"/>
              <a:t>Одной из крупнейших опасностей для водных экосистем является нефтедобыча и нефтепереработка. </a:t>
            </a:r>
            <a:r>
              <a:rPr lang="ru-RU" sz="1100" dirty="0" smtClean="0"/>
              <a:t>Настоящими </a:t>
            </a:r>
            <a:r>
              <a:rPr lang="ru-RU" sz="1100" dirty="0"/>
              <a:t>экологическими катастрофами являются крупные разливы </a:t>
            </a:r>
            <a:r>
              <a:rPr lang="ru-RU" sz="1100" dirty="0" smtClean="0"/>
              <a:t>нефти</a:t>
            </a:r>
            <a:endParaRPr lang="ru-RU" sz="11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6088559"/>
            <a:ext cx="85689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/>
              <a:t>Одной </a:t>
            </a:r>
            <a:r>
              <a:rPr lang="ru-RU" sz="1100" dirty="0"/>
              <a:t>из самых крупный в истории техногенных катастроф явилась авария, которая произошла 20 апреля 2010 года в водах Мексиканского залива, когда на нефтяной вышке «Глубоководный Горизонт» произошел взрыв, в результате чего в воды открытого океана было выброшено 4,9 миллиона баррелей (свыше, чем полмиллиона кубических метров) нефти. </a:t>
            </a:r>
          </a:p>
        </p:txBody>
      </p:sp>
      <p:pic>
        <p:nvPicPr>
          <p:cNvPr id="7" name="Объект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85" t="19437" r="9062" b="8650"/>
          <a:stretch/>
        </p:blipFill>
        <p:spPr>
          <a:xfrm>
            <a:off x="107504" y="978459"/>
            <a:ext cx="8856984" cy="511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5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8" y="26304"/>
            <a:ext cx="9126488" cy="684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948" y="4653136"/>
            <a:ext cx="2334052" cy="175287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880" y="4653136"/>
            <a:ext cx="3089387" cy="16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74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r="440" b="5682"/>
          <a:stretch/>
        </p:blipFill>
        <p:spPr>
          <a:xfrm>
            <a:off x="288140" y="14287"/>
            <a:ext cx="8316308" cy="684371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" y="4725144"/>
            <a:ext cx="2975208" cy="2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5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ru-RU" sz="3100" b="1" dirty="0"/>
              <a:t>Проблема мировых водных ресурсов </a:t>
            </a: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ru-RU" sz="3100" b="1" dirty="0" smtClean="0"/>
              <a:t>обусловлена</a:t>
            </a:r>
            <a:r>
              <a:rPr lang="ru-RU" sz="3100" b="1" dirty="0"/>
              <a:t>: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825625"/>
            <a:ext cx="8263830" cy="4351338"/>
          </a:xfrm>
        </p:spPr>
        <p:txBody>
          <a:bodyPr>
            <a:normAutofit/>
          </a:bodyPr>
          <a:lstStyle/>
          <a:p>
            <a:r>
              <a:rPr lang="ru-RU" dirty="0" smtClean="0"/>
              <a:t>проблемами </a:t>
            </a:r>
            <a:r>
              <a:rPr lang="ru-RU" dirty="0"/>
              <a:t>изменения климата;</a:t>
            </a:r>
          </a:p>
          <a:p>
            <a:r>
              <a:rPr lang="ru-RU" dirty="0"/>
              <a:t>воздействие на водный объект посредством агротехнических мероприятий; </a:t>
            </a:r>
          </a:p>
          <a:p>
            <a:r>
              <a:rPr lang="ru-RU" dirty="0"/>
              <a:t>вырубкой лесных массивов; </a:t>
            </a:r>
          </a:p>
          <a:p>
            <a:r>
              <a:rPr lang="ru-RU" dirty="0"/>
              <a:t>созданием промышленных и энергетических объектов,</a:t>
            </a:r>
          </a:p>
          <a:p>
            <a:r>
              <a:rPr lang="ru-RU" dirty="0"/>
              <a:t>урбанизацией (развитием городов и численности городского населения) и др.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1794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40" y="116632"/>
            <a:ext cx="8640960" cy="475496"/>
          </a:xfrm>
        </p:spPr>
        <p:txBody>
          <a:bodyPr>
            <a:normAutofit/>
          </a:bodyPr>
          <a:lstStyle/>
          <a:p>
            <a:pPr algn="ctr"/>
            <a:r>
              <a:rPr lang="ru-RU" sz="2000" dirty="0">
                <a:solidFill>
                  <a:schemeClr val="tx1"/>
                </a:solidFill>
                <a:effectLst/>
              </a:rPr>
              <a:t>Правовое регулирование охраны </a:t>
            </a:r>
            <a:r>
              <a:rPr lang="ru-RU" sz="2000" dirty="0" smtClean="0">
                <a:solidFill>
                  <a:schemeClr val="tx1"/>
                </a:solidFill>
                <a:effectLst/>
              </a:rPr>
              <a:t>вод</a:t>
            </a:r>
            <a:endParaRPr lang="ru-RU" sz="28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548680"/>
            <a:ext cx="9036496" cy="6309320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 smtClean="0"/>
              <a:t>Водный </a:t>
            </a:r>
            <a:r>
              <a:rPr lang="ru-RU" sz="2600" dirty="0"/>
              <a:t>кодекс РБ (1998).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Закон Республики Беларусь «О санитарно-эпидемическом благополучии населения». </a:t>
            </a:r>
            <a:endParaRPr lang="ru-RU" sz="26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 smtClean="0"/>
              <a:t>Санитарные </a:t>
            </a:r>
            <a:r>
              <a:rPr lang="ru-RU" sz="2600" dirty="0"/>
              <a:t>правила и нормы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600" dirty="0"/>
              <a:t>В</a:t>
            </a:r>
            <a:r>
              <a:rPr lang="ru-RU" sz="2600" dirty="0" smtClean="0"/>
              <a:t>одный кадастр</a:t>
            </a:r>
            <a:endParaRPr lang="en-US" sz="26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en-US" sz="26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altLang="ru-RU" sz="2600" b="1" dirty="0"/>
              <a:t>Водный кодекс Республики </a:t>
            </a:r>
            <a:r>
              <a:rPr lang="ru-RU" altLang="ru-RU" sz="2600" b="1" dirty="0" smtClean="0"/>
              <a:t>Беларусь</a:t>
            </a:r>
            <a:endParaRPr lang="en-US" altLang="ru-RU" sz="2600" b="1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altLang="ru-RU" sz="2600" b="1" dirty="0" smtClean="0"/>
              <a:t> </a:t>
            </a:r>
            <a:r>
              <a:rPr lang="ru-RU" altLang="ru-RU" sz="2600" dirty="0"/>
              <a:t>устанавливает права и обязанности водопользователей</a:t>
            </a:r>
            <a:r>
              <a:rPr lang="ru-RU" altLang="ru-RU" sz="2600" dirty="0" smtClean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altLang="ru-RU" sz="2600" dirty="0"/>
              <a:t>Водопользователь - это юридическое или </a:t>
            </a:r>
            <a:r>
              <a:rPr lang="ru-RU" altLang="ru-RU" sz="2600" dirty="0" smtClean="0"/>
              <a:t>физическое лицо</a:t>
            </a:r>
            <a:r>
              <a:rPr lang="ru-RU" altLang="ru-RU" sz="2600" dirty="0"/>
              <a:t>, которому предоставлено право пользования водным объектом. 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altLang="ru-RU" sz="2600" dirty="0" err="1"/>
              <a:t>Водопотребитель</a:t>
            </a:r>
            <a:r>
              <a:rPr lang="ru-RU" altLang="ru-RU" sz="2600" dirty="0"/>
              <a:t> - юридическое или физическое лицо, получающее в установленном порядке воду для обеспечения своих </a:t>
            </a:r>
            <a:r>
              <a:rPr lang="ru-RU" altLang="ru-RU" sz="2600" dirty="0" smtClean="0"/>
              <a:t>нужд</a:t>
            </a:r>
            <a:endParaRPr lang="en-US" altLang="ru-RU" sz="2600" dirty="0" smtClean="0"/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altLang="ru-RU" sz="2600" dirty="0"/>
          </a:p>
          <a:p>
            <a:pPr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ru-RU" altLang="ru-RU" sz="2600" i="1" dirty="0"/>
              <a:t>Ст.1 Водного кодекса Республики Беларусь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q"/>
              <a:defRPr/>
            </a:pPr>
            <a:r>
              <a:rPr lang="ru-RU" sz="2600" dirty="0" smtClean="0">
                <a:cs typeface="Arial" charset="0"/>
              </a:rPr>
              <a:t>использование </a:t>
            </a:r>
            <a:r>
              <a:rPr lang="ru-RU" sz="2600" dirty="0">
                <a:cs typeface="Arial" charset="0"/>
              </a:rPr>
              <a:t>водных объектов в целях, для которых они предоставлены.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q"/>
              <a:defRPr/>
            </a:pPr>
            <a:r>
              <a:rPr lang="ru-RU" sz="2600" dirty="0" smtClean="0">
                <a:cs typeface="Arial" charset="0"/>
              </a:rPr>
              <a:t>проведение </a:t>
            </a:r>
            <a:r>
              <a:rPr lang="ru-RU" sz="2600" dirty="0">
                <a:cs typeface="Arial" charset="0"/>
              </a:rPr>
              <a:t>необходимых работ по сохранению и улучшению качества вод, восстановлению водных объектов;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q"/>
              <a:defRPr/>
            </a:pPr>
            <a:r>
              <a:rPr lang="ru-RU" sz="2600" dirty="0" smtClean="0">
                <a:cs typeface="Arial" charset="0"/>
              </a:rPr>
              <a:t>ведение </a:t>
            </a:r>
            <a:r>
              <a:rPr lang="ru-RU" sz="2600" dirty="0">
                <a:cs typeface="Arial" charset="0"/>
              </a:rPr>
              <a:t>учета количества забираемых и используемых вод;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q"/>
              <a:defRPr/>
            </a:pPr>
            <a:r>
              <a:rPr lang="ru-RU" sz="2600" dirty="0" smtClean="0">
                <a:cs typeface="Arial" charset="0"/>
              </a:rPr>
              <a:t>осуществление </a:t>
            </a:r>
            <a:r>
              <a:rPr lang="ru-RU" sz="2600" dirty="0">
                <a:cs typeface="Arial" charset="0"/>
              </a:rPr>
              <a:t>контроля за качеством забираемой воды. 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buFont typeface="Wingdings" pitchFamily="2" charset="2"/>
              <a:buChar char="q"/>
              <a:defRPr/>
            </a:pPr>
            <a:r>
              <a:rPr lang="ru-RU" sz="2600" dirty="0" smtClean="0">
                <a:cs typeface="Arial" charset="0"/>
              </a:rPr>
              <a:t>поддержание </a:t>
            </a:r>
            <a:r>
              <a:rPr lang="ru-RU" sz="2600" dirty="0">
                <a:cs typeface="Arial" charset="0"/>
              </a:rPr>
              <a:t>в надлежащем состоянии очистных и других сооружений и устройств.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altLang="ru-RU" sz="2600" dirty="0" smtClean="0"/>
              <a:t> </a:t>
            </a:r>
            <a:endParaRPr lang="ru-RU" sz="26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600" b="1" i="1" dirty="0" smtClean="0"/>
              <a:t>Водный </a:t>
            </a:r>
            <a:r>
              <a:rPr lang="ru-RU" sz="2600" b="1" i="1" dirty="0"/>
              <a:t>кадастр </a:t>
            </a:r>
            <a:r>
              <a:rPr lang="ru-RU" sz="2600" dirty="0"/>
              <a:t>— это систематизированный сбор сведений о водных ресурсах и качестве вод, а также о водопользователях и  </a:t>
            </a:r>
            <a:r>
              <a:rPr lang="ru-RU" sz="2600" dirty="0" err="1"/>
              <a:t>водопотребителях</a:t>
            </a:r>
            <a:r>
              <a:rPr lang="ru-RU" sz="2600" dirty="0"/>
              <a:t> , объемах потребляемых ими вод.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500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404664"/>
            <a:ext cx="8856984" cy="4351338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8000" b="1" u="sng" dirty="0"/>
              <a:t>Оценка состояния и нормирования качества воды. </a:t>
            </a:r>
            <a:endParaRPr lang="ru-RU" sz="8000" b="1" u="sng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8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8000" dirty="0" smtClean="0"/>
              <a:t>Под</a:t>
            </a:r>
            <a:r>
              <a:rPr lang="ru-RU" sz="8000" dirty="0"/>
              <a:t> </a:t>
            </a:r>
            <a:r>
              <a:rPr lang="ru-RU" sz="8000" i="1" dirty="0"/>
              <a:t>качеством воды </a:t>
            </a:r>
            <a:r>
              <a:rPr lang="ru-RU" sz="8000" dirty="0"/>
              <a:t>в целом понимается характеристика ее состава и свойств, определяющая ее пригодность для конкретных видов водопользования; при этом показатели качества представляют собой признаки, по которым производится оценка качества воды</a:t>
            </a:r>
            <a:r>
              <a:rPr lang="ru-RU" sz="8000" dirty="0" smtClean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80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8000" dirty="0"/>
              <a:t>По </a:t>
            </a:r>
            <a:r>
              <a:rPr lang="ru-RU" sz="8000" b="1" dirty="0"/>
              <a:t>санитарному </a:t>
            </a:r>
            <a:r>
              <a:rPr lang="ru-RU" sz="8000" b="1" dirty="0" smtClean="0"/>
              <a:t>признаку</a:t>
            </a:r>
            <a:r>
              <a:rPr lang="en-US" sz="8000" b="1" dirty="0" smtClean="0"/>
              <a:t> </a:t>
            </a:r>
            <a:r>
              <a:rPr lang="ru-RU" sz="8000" dirty="0" smtClean="0"/>
              <a:t>устанавливаются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8000" dirty="0" smtClean="0"/>
              <a:t>микробиологические </a:t>
            </a:r>
            <a:r>
              <a:rPr lang="ru-RU" sz="8000" dirty="0"/>
              <a:t>и</a:t>
            </a:r>
            <a:r>
              <a:rPr lang="ru-RU" sz="8000" dirty="0" smtClean="0"/>
              <a:t> </a:t>
            </a:r>
            <a:r>
              <a:rPr lang="ru-RU" sz="8000" dirty="0" err="1"/>
              <a:t>паразитологические</a:t>
            </a:r>
            <a:r>
              <a:rPr lang="ru-RU" sz="8000" dirty="0"/>
              <a:t> показатели </a:t>
            </a:r>
            <a:r>
              <a:rPr lang="ru-RU" sz="8000" dirty="0" smtClean="0"/>
              <a:t>(</a:t>
            </a:r>
            <a:r>
              <a:rPr lang="ru-RU" sz="8000" dirty="0"/>
              <a:t>число микроорганизмов и число бактерий группы кишечных палочек в единице объема</a:t>
            </a:r>
            <a:r>
              <a:rPr lang="ru-RU" sz="8000" dirty="0" smtClean="0"/>
              <a:t>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8000" b="1" dirty="0" smtClean="0"/>
              <a:t>Токсикологические показатели</a:t>
            </a:r>
            <a:r>
              <a:rPr lang="ru-RU" sz="8000" dirty="0" smtClean="0"/>
              <a:t>, </a:t>
            </a:r>
            <a:r>
              <a:rPr lang="ru-RU" sz="8000" dirty="0"/>
              <a:t>характеризующие безвредность </a:t>
            </a:r>
            <a:r>
              <a:rPr lang="ru-RU" sz="8000" dirty="0" smtClean="0"/>
              <a:t>химического </a:t>
            </a:r>
            <a:r>
              <a:rPr lang="ru-RU" sz="8000" dirty="0"/>
              <a:t>состава, определяются содержанием химических веществ, которое не должно превышать установленных нормативов</a:t>
            </a:r>
            <a:r>
              <a:rPr lang="ru-RU" sz="8000" dirty="0" smtClean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8000" b="1" dirty="0" err="1" smtClean="0"/>
              <a:t>Органолептическвие</a:t>
            </a:r>
            <a:r>
              <a:rPr lang="ru-RU" sz="8000" b="1" dirty="0" smtClean="0"/>
              <a:t> </a:t>
            </a:r>
            <a:r>
              <a:rPr lang="ru-RU" sz="8000" dirty="0" smtClean="0"/>
              <a:t>(воспринимаемые органами чувств</a:t>
            </a:r>
            <a:r>
              <a:rPr lang="ru-RU" sz="8000" dirty="0"/>
              <a:t>) </a:t>
            </a:r>
            <a:r>
              <a:rPr lang="ru-RU" sz="8000" b="1" dirty="0"/>
              <a:t>свойства</a:t>
            </a:r>
            <a:r>
              <a:rPr lang="ru-RU" sz="8000" b="1" dirty="0" smtClean="0"/>
              <a:t>: </a:t>
            </a:r>
            <a:r>
              <a:rPr lang="ru-RU" sz="8000" dirty="0" smtClean="0"/>
              <a:t>температура</a:t>
            </a:r>
            <a:r>
              <a:rPr lang="ru-RU" sz="8000" dirty="0"/>
              <a:t>, прозрачность, цвет, запах, вкус, жесткость</a:t>
            </a:r>
            <a:r>
              <a:rPr lang="ru-RU" sz="8000" dirty="0" smtClean="0"/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7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72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41676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16632"/>
            <a:ext cx="8964488" cy="6408712"/>
          </a:xfrm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200" dirty="0"/>
              <a:t>Нормативные показатели качества </a:t>
            </a:r>
            <a:r>
              <a:rPr lang="ru-RU" sz="3200" b="1" dirty="0"/>
              <a:t>природных</a:t>
            </a:r>
            <a:r>
              <a:rPr lang="ru-RU" sz="3200" dirty="0"/>
              <a:t> вод разработаны для двух </a:t>
            </a:r>
            <a:r>
              <a:rPr lang="ru-RU" sz="3200" i="1" dirty="0"/>
              <a:t>видов водопользования</a:t>
            </a:r>
            <a:r>
              <a:rPr lang="ru-RU" sz="3200" i="1" dirty="0" smtClean="0"/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200" dirty="0" smtClean="0"/>
              <a:t>а</a:t>
            </a:r>
            <a:r>
              <a:rPr lang="ru-RU" sz="3200" dirty="0"/>
              <a:t>) хозяйственно-питьевого и культурно-бытового; </a:t>
            </a:r>
            <a:endParaRPr lang="ru-RU" sz="32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200" dirty="0" smtClean="0"/>
              <a:t>б</a:t>
            </a:r>
            <a:r>
              <a:rPr lang="ru-RU" sz="3200" dirty="0"/>
              <a:t>) </a:t>
            </a:r>
            <a:r>
              <a:rPr lang="ru-RU" sz="3200" dirty="0" err="1"/>
              <a:t>рыбохозяйственного</a:t>
            </a:r>
            <a:r>
              <a:rPr lang="ru-RU" sz="3200" dirty="0"/>
              <a:t>. </a:t>
            </a:r>
            <a:endParaRPr lang="ru-RU" sz="32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32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3200" dirty="0" smtClean="0"/>
              <a:t>Основное </a:t>
            </a:r>
            <a:r>
              <a:rPr lang="ru-RU" sz="3200" dirty="0"/>
              <a:t>нормативное требование к качеству воды водных объектов состоит в соблюдении установленных предельно допустимых концентраций (ПДК</a:t>
            </a:r>
            <a:r>
              <a:rPr lang="ru-RU" sz="3200" dirty="0" smtClean="0"/>
              <a:t>).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32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200" b="1" dirty="0"/>
              <a:t>Предельно допустимая концентрация в воде водоема хозяйственно-питьевого и культурно-бытового водопользования(</a:t>
            </a:r>
            <a:r>
              <a:rPr lang="ru-RU" sz="3200" b="1" dirty="0" err="1"/>
              <a:t>ПДКв</a:t>
            </a:r>
            <a:r>
              <a:rPr lang="ru-RU" sz="3200" b="1" dirty="0"/>
              <a:t>)</a:t>
            </a:r>
            <a:r>
              <a:rPr lang="ru-RU" sz="3200" dirty="0"/>
              <a:t> — это концентрация вредного вещества в воде, которая не должна оказывать прямого или косвенного влияния на организм человека в течение всей его жизни и на здоровье последующих поколений, и не должна ухудшать гигиенические условия водопользования.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200" b="1" dirty="0"/>
              <a:t>Предельно допустимая концентрация в воде водоема, используемого для </a:t>
            </a:r>
            <a:r>
              <a:rPr lang="ru-RU" sz="3200" b="1" dirty="0" err="1"/>
              <a:t>рыбохозяйственных</a:t>
            </a:r>
            <a:r>
              <a:rPr lang="ru-RU" sz="3200" b="1" dirty="0"/>
              <a:t> целей(</a:t>
            </a:r>
            <a:r>
              <a:rPr lang="ru-RU" sz="3200" b="1" dirty="0" err="1"/>
              <a:t>ПДКр</a:t>
            </a:r>
            <a:r>
              <a:rPr lang="ru-RU" sz="3200" b="1" dirty="0"/>
              <a:t>) </a:t>
            </a:r>
            <a:r>
              <a:rPr lang="ru-RU" sz="3200" dirty="0"/>
              <a:t>— это концентрация вредного вещества в воде, которая не должна оказывать вредного влияния на популяции рыб.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673402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Rectangle 5"/>
          <p:cNvSpPr>
            <a:spLocks noChangeArrowheads="1"/>
          </p:cNvSpPr>
          <p:nvPr/>
        </p:nvSpPr>
        <p:spPr bwMode="auto">
          <a:xfrm>
            <a:off x="323528" y="188640"/>
            <a:ext cx="8572560" cy="1508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ru-RU" dirty="0"/>
              <a:t>Определение допустимого состава сточных вод проводится в зависимости от </a:t>
            </a:r>
            <a:r>
              <a:rPr lang="ru-RU" b="1" dirty="0"/>
              <a:t>преобладающего вида примесей</a:t>
            </a:r>
            <a:r>
              <a:rPr lang="ru-RU" dirty="0"/>
              <a:t> и с </a:t>
            </a:r>
            <a:r>
              <a:rPr lang="ru-RU" b="1" dirty="0"/>
              <a:t>учетом характеристики водоема</a:t>
            </a:r>
            <a:r>
              <a:rPr lang="ru-RU" dirty="0"/>
              <a:t>, в который сбрасывают сточные </a:t>
            </a:r>
            <a:r>
              <a:rPr lang="ru-RU" dirty="0" smtClean="0"/>
              <a:t>воды</a:t>
            </a:r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endParaRPr lang="ru-RU" dirty="0" smtClean="0"/>
          </a:p>
          <a:p>
            <a:pPr lvl="0" algn="just" fontAlgn="base">
              <a:spcBef>
                <a:spcPct val="0"/>
              </a:spcBef>
              <a:spcAft>
                <a:spcPct val="0"/>
              </a:spcAft>
            </a:pP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Допустимая концентрация веществ в очищенных сточных водах 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29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4528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4837738"/>
              </p:ext>
            </p:extLst>
          </p:nvPr>
        </p:nvGraphicFramePr>
        <p:xfrm>
          <a:off x="2771800" y="1844824"/>
          <a:ext cx="2880320" cy="569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4" name="Уравнение" r:id="rId3" imgW="1155600" imgH="241200" progId="Equation.3">
                  <p:embed/>
                </p:oleObj>
              </mc:Choice>
              <mc:Fallback>
                <p:oleObj name="Уравнение" r:id="rId3" imgW="1155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800" y="1844824"/>
                        <a:ext cx="2880320" cy="56973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31" name="Rectangle 1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4530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701212"/>
              </p:ext>
            </p:extLst>
          </p:nvPr>
        </p:nvGraphicFramePr>
        <p:xfrm>
          <a:off x="1259632" y="2420888"/>
          <a:ext cx="432048" cy="33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5" name="Уравнение" r:id="rId5" imgW="215640" imgH="177480" progId="Equation.3">
                  <p:embed/>
                </p:oleObj>
              </mc:Choice>
              <mc:Fallback>
                <p:oleObj name="Уравнение" r:id="rId5" imgW="21564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2420888"/>
                        <a:ext cx="432048" cy="33528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1835696" y="2420888"/>
            <a:ext cx="69847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— концентрация взвешенных веществ в водоеме до сброса в него </a:t>
            </a:r>
          </a:p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сточных вод;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33" name="Rectangle 2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4532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51213"/>
              </p:ext>
            </p:extLst>
          </p:nvPr>
        </p:nvGraphicFramePr>
        <p:xfrm>
          <a:off x="899592" y="3284984"/>
          <a:ext cx="1235940" cy="9814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6" name="Уравнение" r:id="rId7" imgW="380880" imgH="431640" progId="Equation.3">
                  <p:embed/>
                </p:oleObj>
              </mc:Choice>
              <mc:Fallback>
                <p:oleObj name="Уравнение" r:id="rId7" imgW="3808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284984"/>
                        <a:ext cx="1235940" cy="98144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Прямоугольник 24"/>
          <p:cNvSpPr/>
          <p:nvPr/>
        </p:nvSpPr>
        <p:spPr>
          <a:xfrm>
            <a:off x="1835696" y="3212976"/>
            <a:ext cx="6719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— предельно допустимая концентрация взвешенных веществ в водоеме; 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4535" name="Rectangle 2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64534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854238"/>
              </p:ext>
            </p:extLst>
          </p:nvPr>
        </p:nvGraphicFramePr>
        <p:xfrm>
          <a:off x="1547664" y="4077072"/>
          <a:ext cx="360040" cy="381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97" name="Формула" r:id="rId9" imgW="126835" imgH="139518" progId="Equation.3">
                  <p:embed/>
                </p:oleObj>
              </mc:Choice>
              <mc:Fallback>
                <p:oleObj name="Формула" r:id="rId9" imgW="126835" imgH="139518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4077072"/>
                        <a:ext cx="360040" cy="3812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Прямоугольник 27"/>
          <p:cNvSpPr/>
          <p:nvPr/>
        </p:nvSpPr>
        <p:spPr>
          <a:xfrm>
            <a:off x="1835696" y="4077072"/>
            <a:ext cx="6072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Times New Roman" pitchFamily="18" charset="0"/>
                <a:cs typeface="Times New Roman" pitchFamily="18" charset="0"/>
              </a:rPr>
              <a:t>— кратность разбавления сточных вод в воде водоема.</a:t>
            </a:r>
            <a:endParaRPr lang="ru-RU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4797152"/>
            <a:ext cx="82089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kern="0" dirty="0">
                <a:cs typeface="Times New Roman" panose="02020603050405020304" pitchFamily="18" charset="0"/>
              </a:rPr>
              <a:t>Разбавление сточных вод </a:t>
            </a:r>
            <a:r>
              <a:rPr lang="ru-RU" kern="0" dirty="0">
                <a:cs typeface="Times New Roman" panose="02020603050405020304" pitchFamily="18" charset="0"/>
              </a:rPr>
              <a:t>- это процесс уменьшения концентрации примесей в водоемах, вызванный перемешиванием сточных вод с водной средой, в которую они выпускаются.</a:t>
            </a:r>
          </a:p>
        </p:txBody>
      </p:sp>
    </p:spTree>
    <p:extLst>
      <p:ext uri="{BB962C8B-B14F-4D97-AF65-F5344CB8AC3E}">
        <p14:creationId xmlns:p14="http://schemas.microsoft.com/office/powerpoint/2010/main" val="33645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ChangeArrowheads="1"/>
          </p:cNvSpPr>
          <p:nvPr/>
        </p:nvSpPr>
        <p:spPr bwMode="auto">
          <a:xfrm>
            <a:off x="251521" y="299108"/>
            <a:ext cx="8869190" cy="6524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4508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30213" algn="l"/>
              </a:tabLst>
            </a:pPr>
            <a:r>
              <a:rPr kumimoji="0" lang="ru-RU" sz="1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ea typeface="Times New Roman" pitchFamily="18" charset="0"/>
                <a:cs typeface="Times New Roman" pitchFamily="18" charset="0"/>
              </a:rPr>
              <a:t>Качество поверхностных вод Беларуси в настоящее время устанавливается по индексу загрязнения вод (ИЗВ). </a:t>
            </a:r>
          </a:p>
          <a:p>
            <a:pPr lvl="0" indent="450850" fontAlgn="base">
              <a:spcBef>
                <a:spcPct val="0"/>
              </a:spcBef>
              <a:spcAft>
                <a:spcPct val="0"/>
              </a:spcAft>
              <a:tabLst>
                <a:tab pos="430213" algn="l"/>
              </a:tabLst>
            </a:pPr>
            <a:r>
              <a:rPr lang="ru-RU" sz="1900" dirty="0"/>
              <a:t/>
            </a:r>
            <a:br>
              <a:rPr lang="ru-RU" sz="1900" dirty="0"/>
            </a:br>
            <a:r>
              <a:rPr lang="ru-RU" sz="1900" dirty="0" smtClean="0"/>
              <a:t> </a:t>
            </a:r>
            <a:r>
              <a:rPr lang="ru-RU" sz="1900" dirty="0"/>
              <a:t>В основе определения ИЗВ – </a:t>
            </a:r>
            <a:r>
              <a:rPr lang="ru-RU" sz="1900" b="1" dirty="0"/>
              <a:t>индекса загрязненности воды</a:t>
            </a:r>
            <a:r>
              <a:rPr lang="ru-RU" sz="1900" dirty="0"/>
              <a:t> - лежат среднегодовые концентрации веществ и ингредиентов: </a:t>
            </a:r>
            <a:endParaRPr lang="ru-RU" sz="1900" dirty="0" smtClean="0"/>
          </a:p>
          <a:p>
            <a:pPr lvl="0" indent="450850" fontAlgn="base">
              <a:spcBef>
                <a:spcPct val="0"/>
              </a:spcBef>
              <a:spcAft>
                <a:spcPct val="0"/>
              </a:spcAft>
              <a:tabLst>
                <a:tab pos="430213" algn="l"/>
              </a:tabLst>
            </a:pPr>
            <a:endParaRPr kumimoji="0" lang="ru-RU" sz="1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/>
              <a:t>растворенного кислорода; </a:t>
            </a:r>
            <a:endParaRPr lang="ru-RU" sz="1900" baseline="-25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/>
              <a:t>азота аммонийного; NH4+;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900" dirty="0"/>
              <a:t>азота нитритного; NO2 -; (нитраты)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30213" algn="l"/>
              </a:tabLst>
            </a:pPr>
            <a:r>
              <a:rPr lang="ru-RU" sz="1900" dirty="0" err="1" smtClean="0"/>
              <a:t>легкоокисляемых</a:t>
            </a:r>
            <a:r>
              <a:rPr lang="ru-RU" sz="1900" dirty="0" smtClean="0"/>
              <a:t> </a:t>
            </a:r>
            <a:r>
              <a:rPr lang="ru-RU" sz="1900" dirty="0"/>
              <a:t>органических веществ БПК</a:t>
            </a:r>
            <a:r>
              <a:rPr lang="en-US" sz="1900" dirty="0"/>
              <a:t> </a:t>
            </a:r>
            <a:r>
              <a:rPr lang="ru-RU" sz="1900" dirty="0"/>
              <a:t>(показатель оценивает степень кислородного голодания водных организмов)</a:t>
            </a:r>
            <a:r>
              <a:rPr lang="ru-RU" sz="1900" dirty="0" smtClean="0"/>
              <a:t>,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30213" algn="l"/>
              </a:tabLst>
            </a:pPr>
            <a:r>
              <a:rPr lang="ru-RU" sz="1900" dirty="0" smtClean="0"/>
              <a:t>фосфора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30213" algn="l"/>
              </a:tabLst>
            </a:pPr>
            <a:r>
              <a:rPr lang="ru-RU" sz="1900" dirty="0" smtClean="0"/>
              <a:t>фосфатов </a:t>
            </a:r>
          </a:p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tabLst>
                <a:tab pos="430213" algn="l"/>
              </a:tabLst>
            </a:pPr>
            <a:r>
              <a:rPr lang="ru-RU" sz="1900" dirty="0" smtClean="0"/>
              <a:t>нефтепродуктов</a:t>
            </a:r>
            <a:r>
              <a:rPr lang="ru-RU" sz="1900" dirty="0"/>
              <a:t> </a:t>
            </a:r>
            <a:endParaRPr lang="ru-RU" sz="1900" dirty="0" smtClean="0"/>
          </a:p>
          <a:p>
            <a:pPr algn="ctr"/>
            <a:r>
              <a:rPr lang="ru-RU" sz="1900" b="1" dirty="0" smtClean="0"/>
              <a:t>7 </a:t>
            </a:r>
            <a:r>
              <a:rPr lang="ru-RU" sz="1900" b="1" dirty="0"/>
              <a:t>классов ИЗВ</a:t>
            </a:r>
          </a:p>
          <a:p>
            <a:r>
              <a:rPr lang="ru-RU" sz="1900" dirty="0"/>
              <a:t>I очень чистая вода, (ИЗВ &lt; 0,3)</a:t>
            </a:r>
            <a:endParaRPr lang="en-US" sz="1900" dirty="0"/>
          </a:p>
          <a:p>
            <a:r>
              <a:rPr lang="ru-RU" sz="1900" dirty="0"/>
              <a:t>II чистая, </a:t>
            </a:r>
            <a:endParaRPr lang="en-US" sz="1900" dirty="0"/>
          </a:p>
          <a:p>
            <a:r>
              <a:rPr lang="ru-RU" sz="1900" dirty="0"/>
              <a:t>III умеренно загрязненная, </a:t>
            </a:r>
            <a:endParaRPr lang="en-US" sz="1900" dirty="0"/>
          </a:p>
          <a:p>
            <a:r>
              <a:rPr lang="ru-RU" sz="1900" dirty="0"/>
              <a:t>IV загрязненная, </a:t>
            </a:r>
            <a:endParaRPr lang="en-US" sz="1900" dirty="0"/>
          </a:p>
          <a:p>
            <a:r>
              <a:rPr lang="ru-RU" sz="1900" dirty="0"/>
              <a:t>V грязная, </a:t>
            </a:r>
            <a:endParaRPr lang="en-US" sz="1900" dirty="0"/>
          </a:p>
          <a:p>
            <a:r>
              <a:rPr lang="ru-RU" sz="1900" dirty="0"/>
              <a:t>VI очень грязная, </a:t>
            </a:r>
            <a:endParaRPr lang="en-US" sz="1900" dirty="0"/>
          </a:p>
          <a:p>
            <a:r>
              <a:rPr lang="ru-RU" sz="1900" dirty="0"/>
              <a:t>VII  чрезвычайно грязная; (ИЗВ &gt; 10</a:t>
            </a:r>
            <a:r>
              <a:rPr lang="ru-RU" sz="1900" dirty="0" smtClean="0"/>
              <a:t>).</a:t>
            </a:r>
            <a:endParaRPr lang="ru-RU" sz="1900" dirty="0"/>
          </a:p>
        </p:txBody>
      </p:sp>
    </p:spTree>
    <p:extLst>
      <p:ext uri="{BB962C8B-B14F-4D97-AF65-F5344CB8AC3E}">
        <p14:creationId xmlns:p14="http://schemas.microsoft.com/office/powerpoint/2010/main" val="113402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0728"/>
            <a:ext cx="6948654" cy="37444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51520" y="5805264"/>
            <a:ext cx="8892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/>
              <a:t>Государственное </a:t>
            </a:r>
            <a:r>
              <a:rPr lang="ru-RU" sz="1600" dirty="0"/>
              <a:t>учреждение «Республиканский центр по гидрометеорологии, контролю радиоактивного загрязнения и мониторингу окружающей среды» Минприроды Республики </a:t>
            </a:r>
            <a:r>
              <a:rPr lang="ru-RU" sz="1600" dirty="0" smtClean="0"/>
              <a:t>Беларусь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27115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2400" b="1" dirty="0"/>
              <a:t>Значение воды: </a:t>
            </a:r>
            <a:br>
              <a:rPr lang="ru-RU" sz="2400" b="1" dirty="0"/>
            </a:br>
            <a:endParaRPr lang="ru-RU" sz="2400" b="1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1825625"/>
            <a:ext cx="8568952" cy="4351338"/>
          </a:xfrm>
        </p:spPr>
        <p:txBody>
          <a:bodyPr/>
          <a:lstStyle/>
          <a:p>
            <a:r>
              <a:rPr lang="ru-RU" sz="2000" dirty="0" smtClean="0"/>
              <a:t>питьевая </a:t>
            </a:r>
            <a:r>
              <a:rPr lang="ru-RU" sz="2000" dirty="0"/>
              <a:t>(для человечества как жизненно важный источник существования);</a:t>
            </a:r>
          </a:p>
          <a:p>
            <a:r>
              <a:rPr lang="ru-RU" sz="2000" dirty="0"/>
              <a:t>технологическая (в мировом хозяйстве);</a:t>
            </a:r>
          </a:p>
          <a:p>
            <a:r>
              <a:rPr lang="ru-RU" sz="2000" dirty="0"/>
              <a:t>транспортная (перевозки речные и морские);</a:t>
            </a:r>
          </a:p>
          <a:p>
            <a:r>
              <a:rPr lang="ru-RU" sz="2000" dirty="0"/>
              <a:t>энергетические (ГЭС)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184038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Picture 3"/>
          <p:cNvPicPr>
            <a:picLocks noGrp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504" y="116632"/>
            <a:ext cx="8712968" cy="6557144"/>
          </a:xfrm>
        </p:spPr>
      </p:pic>
    </p:spTree>
    <p:extLst>
      <p:ext uri="{BB962C8B-B14F-4D97-AF65-F5344CB8AC3E}">
        <p14:creationId xmlns:p14="http://schemas.microsoft.com/office/powerpoint/2010/main" val="362718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764704"/>
            <a:ext cx="856895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/>
              <a:t>Белстат</a:t>
            </a:r>
            <a:r>
              <a:rPr lang="ru-RU" dirty="0"/>
              <a:t> опубликовал список самых чистых рек и озер Беларуси. </a:t>
            </a:r>
            <a:endParaRPr lang="ru-RU" dirty="0" smtClean="0"/>
          </a:p>
          <a:p>
            <a:r>
              <a:rPr lang="ru-RU" dirty="0" smtClean="0"/>
              <a:t>Его </a:t>
            </a:r>
            <a:r>
              <a:rPr lang="ru-RU" dirty="0"/>
              <a:t>возглавляет Западная Двина, в которой ученые нашли всего 2,46 миллиграмма </a:t>
            </a:r>
            <a:r>
              <a:rPr lang="ru-RU" dirty="0" smtClean="0"/>
              <a:t>нитратов </a:t>
            </a:r>
            <a:r>
              <a:rPr lang="ru-RU" dirty="0"/>
              <a:t>на 1 литр воды.</a:t>
            </a:r>
          </a:p>
          <a:p>
            <a:r>
              <a:rPr lang="ru-RU" dirty="0" smtClean="0"/>
              <a:t>2 </a:t>
            </a:r>
            <a:r>
              <a:rPr lang="ru-RU" dirty="0"/>
              <a:t>место — Припять. 2,97 миллиграмма нитратов на 1 литр воды</a:t>
            </a:r>
          </a:p>
          <a:p>
            <a:r>
              <a:rPr lang="ru-RU" dirty="0" smtClean="0"/>
              <a:t>3 </a:t>
            </a:r>
            <a:r>
              <a:rPr lang="ru-RU" dirty="0"/>
              <a:t>место — </a:t>
            </a:r>
            <a:r>
              <a:rPr lang="ru-RU" dirty="0" err="1"/>
              <a:t>Сож</a:t>
            </a:r>
            <a:r>
              <a:rPr lang="ru-RU" dirty="0"/>
              <a:t>. 3,76 миллиграмма нитратов на 1 литр воды</a:t>
            </a:r>
          </a:p>
          <a:p>
            <a:r>
              <a:rPr lang="ru-RU" dirty="0" smtClean="0"/>
              <a:t>4 </a:t>
            </a:r>
            <a:r>
              <a:rPr lang="ru-RU" dirty="0"/>
              <a:t>место — Днепр. 4,29 миллиграмма нитратов на 1 литр воды</a:t>
            </a:r>
          </a:p>
          <a:p>
            <a:r>
              <a:rPr lang="ru-RU" dirty="0" smtClean="0"/>
              <a:t>5 </a:t>
            </a:r>
            <a:r>
              <a:rPr lang="ru-RU" dirty="0"/>
              <a:t>место — </a:t>
            </a:r>
            <a:r>
              <a:rPr lang="ru-RU" dirty="0" err="1"/>
              <a:t>Вилия</a:t>
            </a:r>
            <a:r>
              <a:rPr lang="ru-RU" dirty="0"/>
              <a:t>. 4,93 миллиграмма нитратов на 1 литр воды</a:t>
            </a:r>
          </a:p>
          <a:p>
            <a:endParaRPr lang="ru-RU" dirty="0"/>
          </a:p>
          <a:p>
            <a:r>
              <a:rPr lang="ru-RU" dirty="0" smtClean="0"/>
              <a:t>Самой </a:t>
            </a:r>
            <a:r>
              <a:rPr lang="ru-RU" dirty="0"/>
              <a:t>же грязной рекой Беларуси в этом году назвали Свислочь, на которой стоит Минск. </a:t>
            </a:r>
          </a:p>
          <a:p>
            <a:r>
              <a:rPr lang="ru-RU" dirty="0"/>
              <a:t>2 место — Березина. 6,15 миллиграмма нитратов на 1 литр воды</a:t>
            </a:r>
          </a:p>
          <a:p>
            <a:r>
              <a:rPr lang="ru-RU" dirty="0" smtClean="0"/>
              <a:t>3 </a:t>
            </a:r>
            <a:r>
              <a:rPr lang="ru-RU" dirty="0"/>
              <a:t>место — Неман. 5,92 миллиграмма нитратов на 1 литр воды</a:t>
            </a:r>
          </a:p>
          <a:p>
            <a:r>
              <a:rPr lang="ru-RU" dirty="0" smtClean="0"/>
              <a:t>4 </a:t>
            </a:r>
            <a:r>
              <a:rPr lang="ru-RU" dirty="0"/>
              <a:t>место — Западный Буг. 5,53 миллиграмма нитратов на 1 литр воды</a:t>
            </a:r>
          </a:p>
          <a:p>
            <a:r>
              <a:rPr lang="ru-RU" dirty="0" smtClean="0"/>
              <a:t>5 </a:t>
            </a:r>
            <a:r>
              <a:rPr lang="ru-RU" dirty="0"/>
              <a:t>место — </a:t>
            </a:r>
            <a:r>
              <a:rPr lang="ru-RU" dirty="0" err="1"/>
              <a:t>Мухавец</a:t>
            </a:r>
            <a:r>
              <a:rPr lang="ru-RU" dirty="0"/>
              <a:t>. 5,05 миллиграмма нитратов на 1 литр </a:t>
            </a:r>
            <a:r>
              <a:rPr lang="ru-RU" dirty="0" smtClean="0"/>
              <a:t>воды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9164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315415"/>
            <a:ext cx="8993187" cy="1368152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ru-RU" altLang="ru-RU" sz="1600" b="1" dirty="0"/>
              <a:t/>
            </a:r>
            <a:br>
              <a:rPr lang="ru-RU" altLang="ru-RU" sz="1600" b="1" dirty="0"/>
            </a:br>
            <a:r>
              <a:rPr lang="ru-RU" sz="1600" b="0" dirty="0" smtClean="0">
                <a:solidFill>
                  <a:schemeClr val="tx1"/>
                </a:solidFill>
                <a:effectLst/>
              </a:rPr>
              <a:t>Содержание </a:t>
            </a:r>
            <a:r>
              <a:rPr lang="ru-RU" sz="1600" b="0" dirty="0">
                <a:solidFill>
                  <a:schemeClr val="tx1"/>
                </a:solidFill>
                <a:effectLst/>
              </a:rPr>
              <a:t>нитратов в питьевой воде из источников децентрализованного водоснабжения</a:t>
            </a:r>
          </a:p>
        </p:txBody>
      </p:sp>
      <p:pic>
        <p:nvPicPr>
          <p:cNvPr id="1085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9" y="908720"/>
            <a:ext cx="7725816" cy="4896544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168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268413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ru-RU" altLang="ru-RU" sz="1800" dirty="0">
                <a:solidFill>
                  <a:schemeClr val="tx1"/>
                </a:solidFill>
              </a:rPr>
              <a:t/>
            </a: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dirty="0">
                <a:solidFill>
                  <a:schemeClr val="tx1"/>
                </a:solidFill>
              </a:rPr>
              <a:t>На территории</a:t>
            </a:r>
            <a:r>
              <a:rPr lang="en-US" altLang="ru-RU" sz="1800" dirty="0">
                <a:solidFill>
                  <a:schemeClr val="tx1"/>
                </a:solidFill>
              </a:rPr>
              <a:t> </a:t>
            </a:r>
            <a:r>
              <a:rPr lang="ru-RU" altLang="ru-RU" sz="1800" dirty="0">
                <a:solidFill>
                  <a:schemeClr val="tx1"/>
                </a:solidFill>
              </a:rPr>
              <a:t>Гомельской области 70 % скважин  имеют повышенное содержание железа, в 14 % случаев –</a:t>
            </a:r>
            <a:r>
              <a:rPr lang="en-US" altLang="ru-RU" sz="1800" dirty="0">
                <a:solidFill>
                  <a:schemeClr val="tx1"/>
                </a:solidFill>
              </a:rPr>
              <a:t> </a:t>
            </a:r>
            <a:r>
              <a:rPr lang="ru-RU" altLang="ru-RU" sz="1800" dirty="0">
                <a:solidFill>
                  <a:schemeClr val="tx1"/>
                </a:solidFill>
              </a:rPr>
              <a:t>превышение  составляет 5 и больше ПДК </a:t>
            </a:r>
            <a:br>
              <a:rPr lang="ru-RU" altLang="ru-RU" sz="1800" dirty="0">
                <a:solidFill>
                  <a:schemeClr val="tx1"/>
                </a:solidFill>
              </a:rPr>
            </a:br>
            <a:r>
              <a:rPr lang="ru-RU" altLang="ru-RU" sz="1800" b="1" i="1" dirty="0">
                <a:solidFill>
                  <a:schemeClr val="tx1"/>
                </a:solidFill>
              </a:rPr>
              <a:t>Диаграмма  содержания железа в питьевой </a:t>
            </a:r>
            <a:r>
              <a:rPr lang="ru-RU" altLang="ru-RU" sz="1800" b="1" i="1" dirty="0" smtClean="0">
                <a:solidFill>
                  <a:schemeClr val="tx1"/>
                </a:solidFill>
              </a:rPr>
              <a:t>воде</a:t>
            </a:r>
            <a:endParaRPr lang="ru-RU" altLang="ru-RU" sz="1800" b="1" i="1" dirty="0">
              <a:solidFill>
                <a:schemeClr val="tx1"/>
              </a:solidFill>
            </a:endParaRPr>
          </a:p>
        </p:txBody>
      </p:sp>
      <p:sp>
        <p:nvSpPr>
          <p:cNvPr id="122883" name="Rectangle 3"/>
          <p:cNvSpPr>
            <a:spLocks noChangeArrowheads="1"/>
          </p:cNvSpPr>
          <p:nvPr/>
        </p:nvSpPr>
        <p:spPr bwMode="auto">
          <a:xfrm>
            <a:off x="0" y="1562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ru-RU"/>
          </a:p>
        </p:txBody>
      </p:sp>
      <p:graphicFrame>
        <p:nvGraphicFramePr>
          <p:cNvPr id="122884" name="Object 4"/>
          <p:cNvGraphicFramePr>
            <a:graphicFrameLocks noChangeAspect="1"/>
          </p:cNvGraphicFramePr>
          <p:nvPr/>
        </p:nvGraphicFramePr>
        <p:xfrm>
          <a:off x="0" y="1196975"/>
          <a:ext cx="9144000" cy="566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50" name="Лист" r:id="rId3" imgW="10353675" imgH="7200900" progId="Excel.Sheet.8">
                  <p:embed/>
                </p:oleObj>
              </mc:Choice>
              <mc:Fallback>
                <p:oleObj name="Лист" r:id="rId3" imgW="10353675" imgH="720090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196975"/>
                        <a:ext cx="9144000" cy="5661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541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28575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pPr algn="just" eaLnBrk="1" hangingPunct="1"/>
            <a:r>
              <a:rPr lang="en-US" sz="2800" smtClean="0">
                <a:solidFill>
                  <a:schemeClr val="tx1"/>
                </a:solidFill>
              </a:rPr>
              <a:t/>
            </a:r>
            <a:br>
              <a:rPr lang="en-US" sz="2800" smtClean="0">
                <a:solidFill>
                  <a:schemeClr val="tx1"/>
                </a:solidFill>
              </a:rPr>
            </a:br>
            <a:r>
              <a:rPr lang="en-US" sz="2800" smtClean="0">
                <a:solidFill>
                  <a:schemeClr val="tx1"/>
                </a:solidFill>
              </a:rPr>
              <a:t/>
            </a:r>
            <a:br>
              <a:rPr lang="en-US" sz="2800" smtClean="0">
                <a:solidFill>
                  <a:schemeClr val="tx1"/>
                </a:solidFill>
              </a:rPr>
            </a:br>
            <a:endParaRPr lang="ru-RU" sz="2400" smtClean="0">
              <a:solidFill>
                <a:schemeClr val="tx1"/>
              </a:solidFill>
            </a:endParaRPr>
          </a:p>
        </p:txBody>
      </p:sp>
      <p:sp>
        <p:nvSpPr>
          <p:cNvPr id="10243" name="Rectangle 5"/>
          <p:cNvSpPr>
            <a:spLocks noGrp="1" noChangeArrowheads="1"/>
          </p:cNvSpPr>
          <p:nvPr>
            <p:ph idx="1"/>
          </p:nvPr>
        </p:nvSpPr>
        <p:spPr>
          <a:xfrm>
            <a:off x="179512" y="214313"/>
            <a:ext cx="8964488" cy="6643687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dirty="0" smtClean="0">
                <a:cs typeface="Times New Roman" pitchFamily="18" charset="0"/>
              </a:rPr>
              <a:t> </a:t>
            </a:r>
          </a:p>
          <a:p>
            <a:pPr marL="0" indent="0" algn="ctr" eaLnBrk="1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ru-RU" sz="1800" b="1" dirty="0" smtClean="0">
                <a:ea typeface="Calibri"/>
                <a:cs typeface="Times New Roman"/>
              </a:rPr>
              <a:t>Пути </a:t>
            </a:r>
            <a:r>
              <a:rPr lang="ru-RU" sz="1800" b="1" dirty="0">
                <a:ea typeface="Calibri"/>
                <a:cs typeface="Times New Roman"/>
              </a:rPr>
              <a:t>решения проблемы </a:t>
            </a:r>
            <a:r>
              <a:rPr lang="ru-RU" sz="1800" b="1" dirty="0" err="1">
                <a:ea typeface="Calibri"/>
                <a:cs typeface="Times New Roman"/>
              </a:rPr>
              <a:t>водообеспечения</a:t>
            </a:r>
            <a:r>
              <a:rPr lang="ru-RU" sz="1800" b="1" dirty="0">
                <a:ea typeface="Calibri"/>
                <a:cs typeface="Times New Roman"/>
              </a:rPr>
              <a:t>: </a:t>
            </a:r>
            <a:endParaRPr lang="ru-RU" sz="1800" b="1" dirty="0" smtClean="0">
              <a:ea typeface="Calibri"/>
              <a:cs typeface="Times New Roman"/>
            </a:endParaRPr>
          </a:p>
          <a:p>
            <a:pPr marL="0" indent="0" algn="ctr" eaLnBrk="1" hangingPunct="1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ru-RU" sz="1800" dirty="0">
              <a:ea typeface="Calibri"/>
              <a:cs typeface="Times New Roman"/>
            </a:endParaRP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Wingdings"/>
              <a:buChar char=""/>
            </a:pPr>
            <a:r>
              <a:rPr lang="ru-RU" sz="1800" dirty="0">
                <a:ea typeface="Calibri"/>
                <a:cs typeface="Times New Roman"/>
              </a:rPr>
              <a:t>проведение политики водоснабжения (сокращение потерь воды, уменьшение водоемкости производств)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Wingdings"/>
              <a:buChar char=""/>
            </a:pPr>
            <a:r>
              <a:rPr lang="ru-RU" sz="1800" dirty="0">
                <a:ea typeface="Calibri"/>
                <a:cs typeface="Times New Roman"/>
              </a:rPr>
              <a:t>привлечение дополнительных ресурсов пресной воды (опреснение морских вод, строительство водохранилищ, транспортировка айсбергов и др.)</a:t>
            </a:r>
          </a:p>
          <a:p>
            <a:pPr marL="342900" lvl="0" indent="-342900">
              <a:lnSpc>
                <a:spcPct val="100000"/>
              </a:lnSpc>
              <a:spcBef>
                <a:spcPts val="0"/>
              </a:spcBef>
              <a:buFont typeface="Wingdings"/>
              <a:buChar char=""/>
            </a:pPr>
            <a:r>
              <a:rPr lang="ru-RU" sz="1800" dirty="0">
                <a:ea typeface="Calibri"/>
                <a:cs typeface="Times New Roman"/>
              </a:rPr>
              <a:t>строительство очистных сооружений (механические, химические, биологические).</a:t>
            </a:r>
          </a:p>
          <a:p>
            <a:pPr>
              <a:buNone/>
              <a:defRPr/>
            </a:pPr>
            <a:r>
              <a:rPr lang="ru-RU" sz="1900" dirty="0" smtClean="0"/>
              <a:t>♦ </a:t>
            </a:r>
            <a:r>
              <a:rPr lang="ru-RU" sz="1900" dirty="0"/>
              <a:t>запрещение или ограничение сбросов загрязняющих веществ</a:t>
            </a:r>
          </a:p>
          <a:p>
            <a:pPr>
              <a:buNone/>
              <a:defRPr/>
            </a:pPr>
            <a:r>
              <a:rPr lang="ru-RU" sz="1900" dirty="0"/>
              <a:t>♦ предотвращение  загрязнения  морской среды  отходами с судов</a:t>
            </a:r>
          </a:p>
          <a:p>
            <a:pPr>
              <a:buNone/>
              <a:defRPr/>
            </a:pPr>
            <a:r>
              <a:rPr lang="ru-RU" sz="1900" dirty="0"/>
              <a:t>♦ предотвращение загрязнения в результате аварий и катастроф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endParaRPr lang="ru-RU" sz="2400" dirty="0" smtClean="0"/>
          </a:p>
        </p:txBody>
      </p:sp>
    </p:spTree>
    <p:extLst>
      <p:ext uri="{BB962C8B-B14F-4D97-AF65-F5344CB8AC3E}">
        <p14:creationId xmlns:p14="http://schemas.microsoft.com/office/powerpoint/2010/main" val="159451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28" y="2718"/>
            <a:ext cx="7886700" cy="1325563"/>
          </a:xfrm>
        </p:spPr>
        <p:txBody>
          <a:bodyPr>
            <a:normAutofit/>
          </a:bodyPr>
          <a:lstStyle/>
          <a:p>
            <a:r>
              <a:rPr lang="ru-RU" sz="2400" b="1" dirty="0"/>
              <a:t>Меры по охране водных ресурсов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52736"/>
            <a:ext cx="8892480" cy="5760639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3800" dirty="0" smtClean="0"/>
              <a:t>экономия </a:t>
            </a:r>
            <a:r>
              <a:rPr lang="ru-RU" sz="3800" dirty="0"/>
              <a:t>на производстве и в быту </a:t>
            </a:r>
            <a:endParaRPr lang="ru-RU" sz="3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3800" dirty="0" smtClean="0"/>
              <a:t>разработка </a:t>
            </a:r>
            <a:r>
              <a:rPr lang="ru-RU" sz="3800" dirty="0"/>
              <a:t>новых технологий, обеспечивающих максимальную  утилизацию промышленных </a:t>
            </a:r>
            <a:r>
              <a:rPr lang="ru-RU" sz="3800" dirty="0" smtClean="0"/>
              <a:t>отходов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3800" dirty="0" smtClean="0"/>
              <a:t>прекращение </a:t>
            </a:r>
            <a:r>
              <a:rPr lang="ru-RU" sz="3800" dirty="0"/>
              <a:t>сброса неочищенных сточных вод </a:t>
            </a:r>
            <a:endParaRPr lang="ru-RU" sz="3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3800" dirty="0" smtClean="0"/>
              <a:t>создание </a:t>
            </a:r>
            <a:r>
              <a:rPr lang="ru-RU" sz="3800" dirty="0" err="1"/>
              <a:t>водоохранных</a:t>
            </a:r>
            <a:r>
              <a:rPr lang="ru-RU" sz="3800" dirty="0"/>
              <a:t> зон, </a:t>
            </a:r>
            <a:r>
              <a:rPr lang="ru-RU" sz="3800" dirty="0" smtClean="0"/>
              <a:t>прилегающих </a:t>
            </a:r>
            <a:r>
              <a:rPr lang="ru-RU" sz="3800" dirty="0"/>
              <a:t>к акваториям; </a:t>
            </a:r>
            <a:endParaRPr lang="ru-RU" sz="3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3800" dirty="0" smtClean="0"/>
              <a:t>для </a:t>
            </a:r>
            <a:r>
              <a:rPr lang="ru-RU" sz="3800" dirty="0"/>
              <a:t>хозяйственно-питьевого </a:t>
            </a:r>
            <a:r>
              <a:rPr lang="ru-RU" sz="3800" dirty="0" err="1"/>
              <a:t>водообеспечения</a:t>
            </a:r>
            <a:r>
              <a:rPr lang="ru-RU" sz="3800" dirty="0"/>
              <a:t>, в местах   </a:t>
            </a:r>
            <a:r>
              <a:rPr lang="ru-RU" sz="3800" dirty="0" smtClean="0"/>
              <a:t>водозабора </a:t>
            </a:r>
            <a:r>
              <a:rPr lang="ru-RU" sz="3800" dirty="0"/>
              <a:t>устанавливается зона санитарной охраны. </a:t>
            </a:r>
            <a:endParaRPr lang="ru-RU" sz="3800" dirty="0" smtClean="0"/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3800" dirty="0" smtClean="0"/>
              <a:t>посадка </a:t>
            </a:r>
            <a:r>
              <a:rPr lang="ru-RU" sz="3800" dirty="0"/>
              <a:t>в прибрежной полосе рек древесно-кустарниковой растительности.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ru-RU" sz="3800" dirty="0" smtClean="0"/>
              <a:t>рациональное </a:t>
            </a:r>
            <a:r>
              <a:rPr lang="ru-RU" sz="3800" dirty="0"/>
              <a:t>использование, которое предусматривает </a:t>
            </a:r>
            <a:r>
              <a:rPr lang="ru-RU" sz="3800" dirty="0" err="1"/>
              <a:t>водосберегающие</a:t>
            </a:r>
            <a:r>
              <a:rPr lang="ru-RU" sz="3800" dirty="0"/>
              <a:t> </a:t>
            </a:r>
            <a:r>
              <a:rPr lang="ru-RU" sz="3800" dirty="0" smtClean="0"/>
              <a:t>технологии</a:t>
            </a:r>
            <a:r>
              <a:rPr lang="ru-RU" sz="3800" dirty="0"/>
              <a:t>, прежде всего оборотные и повторного </a:t>
            </a:r>
            <a:r>
              <a:rPr lang="ru-RU" sz="3800" dirty="0" smtClean="0"/>
              <a:t>использования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3800" dirty="0"/>
              <a:t>Среди организационно-технических мероприятий, которые способствуют улучшению качества поверхностных и подземных вод, является очистка сточных вод  </a:t>
            </a:r>
          </a:p>
          <a:p>
            <a:pPr>
              <a:buFont typeface="Wingdings" panose="05000000000000000000" pitchFamily="2" charset="2"/>
              <a:buChar char="§"/>
            </a:pP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96948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ChangeArrowheads="1"/>
          </p:cNvSpPr>
          <p:nvPr/>
        </p:nvSpPr>
        <p:spPr bwMode="auto">
          <a:xfrm>
            <a:off x="226466" y="6425981"/>
            <a:ext cx="86788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ru-RU" b="1" u="sng" dirty="0">
                <a:latin typeface="Times New Roman" pitchFamily="18" charset="0"/>
              </a:rPr>
              <a:t>Установка для очистки сточных вод </a:t>
            </a:r>
            <a:r>
              <a:rPr lang="ru-RU" b="1" u="sng" dirty="0" smtClean="0">
                <a:latin typeface="Times New Roman" pitchFamily="18" charset="0"/>
              </a:rPr>
              <a:t>автомобильных </a:t>
            </a:r>
            <a:r>
              <a:rPr lang="ru-RU" b="1" u="sng" dirty="0">
                <a:latin typeface="Times New Roman" pitchFamily="18" charset="0"/>
              </a:rPr>
              <a:t>моек</a:t>
            </a:r>
            <a:endParaRPr lang="ru-RU" u="sng" dirty="0">
              <a:latin typeface="Times New Roman" pitchFamily="18" charset="0"/>
            </a:endParaRPr>
          </a:p>
        </p:txBody>
      </p:sp>
      <p:pic>
        <p:nvPicPr>
          <p:cNvPr id="129027" name="Picture 3" descr="AROS-2K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424936" cy="495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7504" y="188640"/>
            <a:ext cx="8928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ru-RU" sz="2000" b="1" dirty="0" smtClean="0"/>
              <a:t>Оборотное водоснабжение </a:t>
            </a:r>
            <a:r>
              <a:rPr lang="ru-RU" sz="2000" dirty="0" smtClean="0"/>
              <a:t>-водоснабжение</a:t>
            </a:r>
            <a:r>
              <a:rPr lang="ru-RU" sz="2000" dirty="0"/>
              <a:t>, когда вода, забираемая из природного источника, затем охлаждается или очищается без сброса обратно </a:t>
            </a:r>
            <a:r>
              <a:rPr lang="ru-RU" sz="2000" dirty="0" smtClean="0"/>
              <a:t>в природный водоем</a:t>
            </a:r>
            <a:r>
              <a:rPr lang="en-US" sz="2000" dirty="0" smtClean="0"/>
              <a:t>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229357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51520" y="260648"/>
            <a:ext cx="8712968" cy="612068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4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 smtClean="0"/>
              <a:t>Для </a:t>
            </a:r>
            <a:r>
              <a:rPr lang="ru-RU" sz="4400" dirty="0"/>
              <a:t>очистки сточных вод применяют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/>
              <a:t>механические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/>
              <a:t>химические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/>
              <a:t>физико-химические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/>
              <a:t>биологические методы. </a:t>
            </a:r>
            <a:endParaRPr lang="ru-RU" sz="4400" dirty="0" smtClean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ru-RU" sz="4400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b="1" dirty="0"/>
              <a:t>Механические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i="1" dirty="0"/>
              <a:t>Отстаивание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i="1" dirty="0"/>
              <a:t>Фильтрование</a:t>
            </a:r>
            <a:endParaRPr lang="ru-RU" sz="4400" b="1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i="1" dirty="0"/>
              <a:t>Очистка сточных вод в поле действия центробежных </a:t>
            </a:r>
            <a:r>
              <a:rPr lang="ru-RU" sz="4400" i="1" dirty="0" smtClean="0"/>
              <a:t>сил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en-US" sz="4400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b="1" i="1" dirty="0"/>
              <a:t>Химические методы очистки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/>
              <a:t>Нейтрализация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/>
              <a:t>Окисление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 smtClean="0"/>
              <a:t>Восстановление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ru-RU" sz="4400" b="1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b="1" i="1" dirty="0"/>
              <a:t>Физико-химические методы очистки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i="1" dirty="0"/>
              <a:t>Коагуляция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i="1" dirty="0"/>
              <a:t>Сорбция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i="1" dirty="0"/>
              <a:t>Флотация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be-BY" sz="4400" i="1" dirty="0"/>
              <a:t>Ионный </a:t>
            </a:r>
            <a:r>
              <a:rPr lang="be-BY" sz="4400" i="1" dirty="0" smtClean="0"/>
              <a:t>обмен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endParaRPr lang="be-BY" sz="4400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b="1" i="1" dirty="0"/>
              <a:t>Биологические методы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/>
              <a:t>естественные методы (поля фильтрации, биологические пруды)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ru-RU" sz="4400" dirty="0"/>
              <a:t>искусственные методы (</a:t>
            </a:r>
            <a:r>
              <a:rPr lang="ru-RU" sz="4400" dirty="0" err="1"/>
              <a:t>аэротенки</a:t>
            </a:r>
            <a:r>
              <a:rPr lang="ru-RU" sz="4400" dirty="0"/>
              <a:t>. </a:t>
            </a:r>
            <a:r>
              <a:rPr lang="ru-RU" sz="4400" dirty="0" err="1"/>
              <a:t>метантенки</a:t>
            </a:r>
            <a:r>
              <a:rPr lang="ru-RU" sz="4400" dirty="0"/>
              <a:t>, биофильтры, циркуляционные окислительные каналы)</a:t>
            </a:r>
            <a:endParaRPr lang="ru-RU" sz="4400" b="1" i="1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ru-RU" sz="4400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715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spect="1" noChangeArrowheads="1"/>
          </p:cNvSpPr>
          <p:nvPr>
            <p:ph type="title"/>
          </p:nvPr>
        </p:nvSpPr>
        <p:spPr>
          <a:xfrm>
            <a:off x="1116013" y="188913"/>
            <a:ext cx="3455987" cy="457200"/>
          </a:xfrm>
          <a:noFill/>
        </p:spPr>
        <p:txBody>
          <a:bodyPr>
            <a:spAutoFit/>
          </a:bodyPr>
          <a:lstStyle/>
          <a:p>
            <a:r>
              <a:rPr lang="ru-RU" sz="2400" b="1" u="sng" dirty="0">
                <a:latin typeface="Times New Roman" pitchFamily="18" charset="0"/>
              </a:rPr>
              <a:t>Септик (отстойник)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>
          <a:xfrm>
            <a:off x="4572000" y="692696"/>
            <a:ext cx="4283968" cy="2893100"/>
          </a:xfrm>
          <a:noFill/>
        </p:spPr>
        <p:txBody>
          <a:bodyPr wrap="square">
            <a:spAutoFit/>
          </a:bodyPr>
          <a:lstStyle/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>
                <a:latin typeface="Times New Roman" pitchFamily="18" charset="0"/>
              </a:rPr>
              <a:t>Деаэратор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>
                <a:latin typeface="Times New Roman" pitchFamily="18" charset="0"/>
              </a:rPr>
              <a:t>Входное отверстие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>
                <a:latin typeface="Times New Roman" pitchFamily="18" charset="0"/>
              </a:rPr>
              <a:t>Слой разложения жирных веществ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>
                <a:latin typeface="Times New Roman" pitchFamily="18" charset="0"/>
              </a:rPr>
              <a:t>Дефлектор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>
                <a:latin typeface="Times New Roman" pitchFamily="18" charset="0"/>
              </a:rPr>
              <a:t>Твердые тела, подвергшиеся анаэробному брожению (с помощью анаэробных бактерий)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>
                <a:latin typeface="Times New Roman" pitchFamily="18" charset="0"/>
              </a:rPr>
              <a:t>Смотровой люк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>
                <a:latin typeface="Times New Roman" pitchFamily="18" charset="0"/>
              </a:rPr>
              <a:t>Фильтр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>
                <a:latin typeface="Times New Roman" pitchFamily="18" charset="0"/>
              </a:rPr>
              <a:t>Выходное (выпускное) отверстие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>
                <a:latin typeface="Times New Roman" pitchFamily="18" charset="0"/>
              </a:rPr>
              <a:t>Калиброванный регулировочный пропускной клапан </a:t>
            </a:r>
          </a:p>
          <a:p>
            <a:pPr marL="609600" indent="-609600">
              <a:lnSpc>
                <a:spcPct val="100000"/>
              </a:lnSpc>
              <a:spcBef>
                <a:spcPts val="0"/>
              </a:spcBef>
              <a:buFontTx/>
              <a:buAutoNum type="arabicPeriod"/>
            </a:pPr>
            <a:r>
              <a:rPr lang="ru-RU" sz="1400" b="1" dirty="0" err="1">
                <a:latin typeface="Times New Roman" pitchFamily="18" charset="0"/>
              </a:rPr>
              <a:t>Пузолан</a:t>
            </a:r>
            <a:endParaRPr lang="ru-RU" sz="1400" b="1" dirty="0">
              <a:latin typeface="Times New Roman" pitchFamily="18" charset="0"/>
            </a:endParaRPr>
          </a:p>
        </p:txBody>
      </p:sp>
      <p:pic>
        <p:nvPicPr>
          <p:cNvPr id="123908" name="Picture 4" descr="177-2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3174535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t="5804" r="-178" b="17462"/>
          <a:stretch/>
        </p:blipFill>
        <p:spPr>
          <a:xfrm>
            <a:off x="683568" y="4040997"/>
            <a:ext cx="8064896" cy="27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1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179388" y="188913"/>
            <a:ext cx="4725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ru-RU" sz="2400" b="1" u="sng">
                <a:latin typeface="Times New Roman" pitchFamily="18" charset="0"/>
              </a:rPr>
              <a:t>Схема флотационной установки</a:t>
            </a:r>
            <a:r>
              <a:rPr lang="ru-RU"/>
              <a:t> </a:t>
            </a:r>
          </a:p>
        </p:txBody>
      </p:sp>
      <p:pic>
        <p:nvPicPr>
          <p:cNvPr id="12291" name="Picture 3" descr="prod2-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3500438"/>
            <a:ext cx="3851275" cy="335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rod2-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0"/>
            <a:ext cx="36353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sxema-f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4" y="692150"/>
            <a:ext cx="4969247" cy="396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prod2-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783361"/>
            <a:ext cx="2736850" cy="204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250825" y="5473055"/>
            <a:ext cx="1655763" cy="461665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ru-RU" sz="1200" b="1" dirty="0"/>
              <a:t>Пульт управления</a:t>
            </a:r>
            <a:r>
              <a:rPr lang="ru-RU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03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07504" y="3717032"/>
            <a:ext cx="9036496" cy="3250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ru-RU" dirty="0" smtClean="0">
                <a:latin typeface="+mj-lt"/>
                <a:cs typeface="Times New Roman" pitchFamily="18" charset="0"/>
              </a:rPr>
              <a:t>Под </a:t>
            </a:r>
            <a:r>
              <a:rPr lang="ru-RU" b="1" dirty="0">
                <a:latin typeface="+mj-lt"/>
                <a:cs typeface="Times New Roman" pitchFamily="18" charset="0"/>
              </a:rPr>
              <a:t>соленостью </a:t>
            </a:r>
            <a:r>
              <a:rPr lang="ru-RU" b="1" dirty="0" smtClean="0">
                <a:latin typeface="+mj-lt"/>
                <a:cs typeface="Times New Roman" pitchFamily="18" charset="0"/>
              </a:rPr>
              <a:t>воды </a:t>
            </a:r>
            <a:r>
              <a:rPr lang="ru-RU" dirty="0">
                <a:latin typeface="+mj-lt"/>
                <a:cs typeface="Times New Roman" pitchFamily="18" charset="0"/>
              </a:rPr>
              <a:t>понимают массу (в граммах) сухих солей в 1 кг </a:t>
            </a:r>
            <a:r>
              <a:rPr lang="ru-RU" dirty="0" smtClean="0">
                <a:latin typeface="+mj-lt"/>
                <a:cs typeface="Times New Roman" pitchFamily="18" charset="0"/>
              </a:rPr>
              <a:t>воды</a:t>
            </a:r>
            <a:r>
              <a:rPr lang="ru-RU" dirty="0">
                <a:latin typeface="+mj-lt"/>
                <a:cs typeface="Times New Roman" pitchFamily="18" charset="0"/>
              </a:rPr>
              <a:t>. В пределах мирового океана соленость в среднем составляет 35 ‰. Это означает, что в морской воде содержится приблизительно 3,5% растворенных солей. </a:t>
            </a:r>
          </a:p>
          <a:p>
            <a:r>
              <a:rPr lang="ru-RU" dirty="0" smtClean="0">
                <a:latin typeface="+mj-lt"/>
              </a:rPr>
              <a:t>При </a:t>
            </a:r>
            <a:r>
              <a:rPr lang="ru-RU" dirty="0">
                <a:latin typeface="+mj-lt"/>
              </a:rPr>
              <a:t>концентрации солей до 1 г/л воду считают пресной, </a:t>
            </a:r>
          </a:p>
          <a:p>
            <a:r>
              <a:rPr lang="ru-RU" dirty="0">
                <a:latin typeface="+mj-lt"/>
              </a:rPr>
              <a:t>до 24,7 г/л — солоноватой, свыше — соленой</a:t>
            </a:r>
            <a:r>
              <a:rPr lang="ru-RU" dirty="0" smtClean="0">
                <a:latin typeface="+mj-lt"/>
              </a:rPr>
              <a:t>.</a:t>
            </a:r>
          </a:p>
          <a:p>
            <a:r>
              <a:rPr lang="ru-RU" dirty="0"/>
              <a:t>На пресные воды приходится около </a:t>
            </a:r>
            <a:r>
              <a:rPr lang="en-US" dirty="0"/>
              <a:t>2,7</a:t>
            </a:r>
            <a:r>
              <a:rPr lang="ru-RU" dirty="0"/>
              <a:t>% гидросферы</a:t>
            </a:r>
            <a:r>
              <a:rPr lang="en-US" dirty="0"/>
              <a:t> </a:t>
            </a:r>
            <a:r>
              <a:rPr lang="ru-RU" dirty="0"/>
              <a:t>(подземные источники, реки, озера, пруды, водохранилища, ледники Антарктиды, используемая часть составляет менее 1 % от общего объема вод гидросферы.</a:t>
            </a:r>
          </a:p>
          <a:p>
            <a:endParaRPr lang="ru-RU" dirty="0"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60648"/>
            <a:ext cx="777686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75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250825" y="260350"/>
            <a:ext cx="85693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ru-RU" sz="2400" b="1" u="sng" dirty="0">
                <a:latin typeface="Times New Roman" pitchFamily="18" charset="0"/>
              </a:rPr>
              <a:t>Схема химической очистки сточных вод в модульной установке непрерывного действия:</a:t>
            </a:r>
          </a:p>
        </p:txBody>
      </p:sp>
      <p:pic>
        <p:nvPicPr>
          <p:cNvPr id="15363" name="Picture 3" descr="115_1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268760"/>
            <a:ext cx="5022337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323528" y="2132856"/>
            <a:ext cx="3384376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ru-RU" dirty="0">
                <a:latin typeface="Times New Roman" pitchFamily="18" charset="0"/>
              </a:rPr>
              <a:t>1 - решетка;</a:t>
            </a:r>
          </a:p>
          <a:p>
            <a:r>
              <a:rPr lang="ru-RU" dirty="0">
                <a:latin typeface="Times New Roman" pitchFamily="18" charset="0"/>
              </a:rPr>
              <a:t>2 - дозирующее устройство, вводящее химические реагенты;</a:t>
            </a:r>
          </a:p>
          <a:p>
            <a:r>
              <a:rPr lang="ru-RU" dirty="0">
                <a:latin typeface="Times New Roman" pitchFamily="18" charset="0"/>
              </a:rPr>
              <a:t>3 - песколовка;</a:t>
            </a:r>
          </a:p>
          <a:p>
            <a:r>
              <a:rPr lang="ru-RU" dirty="0">
                <a:latin typeface="Times New Roman" pitchFamily="18" charset="0"/>
              </a:rPr>
              <a:t>4 - отстойник;</a:t>
            </a:r>
          </a:p>
          <a:p>
            <a:r>
              <a:rPr lang="ru-RU" dirty="0">
                <a:latin typeface="Times New Roman" pitchFamily="18" charset="0"/>
              </a:rPr>
              <a:t>5 - фильтр</a:t>
            </a:r>
          </a:p>
        </p:txBody>
      </p:sp>
    </p:spTree>
    <p:extLst>
      <p:ext uri="{BB962C8B-B14F-4D97-AF65-F5344CB8AC3E}">
        <p14:creationId xmlns:p14="http://schemas.microsoft.com/office/powerpoint/2010/main" val="96220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686" y="2132856"/>
            <a:ext cx="1800200" cy="457200"/>
          </a:xfrm>
          <a:noFill/>
        </p:spPr>
        <p:txBody>
          <a:bodyPr wrap="square">
            <a:spAutoFit/>
          </a:bodyPr>
          <a:lstStyle/>
          <a:p>
            <a:pPr algn="l"/>
            <a:r>
              <a:rPr lang="ru-RU" sz="2400" b="0" u="sng" dirty="0">
                <a:solidFill>
                  <a:schemeClr val="tx1"/>
                </a:solidFill>
                <a:effectLst/>
                <a:latin typeface="Times New Roman" pitchFamily="18" charset="0"/>
              </a:rPr>
              <a:t>Биофильтр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idx="1"/>
          </p:nvPr>
        </p:nvSpPr>
        <p:spPr>
          <a:xfrm>
            <a:off x="-180528" y="2636912"/>
            <a:ext cx="2088232" cy="1468094"/>
          </a:xfr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ru-RU" sz="1000" dirty="0"/>
              <a:t>	</a:t>
            </a:r>
            <a:r>
              <a:rPr lang="ru-RU" sz="1800" b="1" dirty="0">
                <a:latin typeface="Times New Roman" pitchFamily="18" charset="0"/>
              </a:rPr>
              <a:t>Устройство, в котором вода очищается, проходя через фильтр с бактериями</a:t>
            </a:r>
            <a:r>
              <a:rPr lang="ru-RU" sz="1800" b="1" dirty="0" smtClean="0">
                <a:latin typeface="Times New Roman" pitchFamily="18" charset="0"/>
              </a:rPr>
              <a:t>.</a:t>
            </a:r>
            <a:endParaRPr lang="ru-RU" sz="1800" b="1" dirty="0">
              <a:latin typeface="Times New Roman" pitchFamily="18" charset="0"/>
            </a:endParaRPr>
          </a:p>
        </p:txBody>
      </p:sp>
      <p:pic>
        <p:nvPicPr>
          <p:cNvPr id="124932" name="Picture 4" descr="177-3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6948264" cy="47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79512" y="260648"/>
            <a:ext cx="8712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Биохимические методы очистки </a:t>
            </a:r>
            <a:r>
              <a:rPr lang="en-US" b="1" dirty="0" smtClean="0"/>
              <a:t> </a:t>
            </a:r>
            <a:r>
              <a:rPr lang="ru-RU" dirty="0" smtClean="0"/>
              <a:t>основаны </a:t>
            </a:r>
            <a:r>
              <a:rPr lang="ru-RU" dirty="0"/>
              <a:t>на использовании жизнедеятельности микроорганизмов, которые перерабатывают и преобразуют сложные органические соединения в простые, безвредные минеральные вещества. </a:t>
            </a:r>
          </a:p>
        </p:txBody>
      </p:sp>
    </p:spTree>
    <p:extLst>
      <p:ext uri="{BB962C8B-B14F-4D97-AF65-F5344CB8AC3E}">
        <p14:creationId xmlns:p14="http://schemas.microsoft.com/office/powerpoint/2010/main" val="16814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260350"/>
            <a:ext cx="8229600" cy="457200"/>
          </a:xfrm>
          <a:noFill/>
        </p:spPr>
        <p:txBody>
          <a:bodyPr>
            <a:spAutoFit/>
          </a:bodyPr>
          <a:lstStyle/>
          <a:p>
            <a:r>
              <a:rPr lang="ru-RU" sz="2400" b="1" u="sng">
                <a:latin typeface="Times New Roman" pitchFamily="18" charset="0"/>
              </a:rPr>
              <a:t>Аэротенк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242888" y="889000"/>
            <a:ext cx="3608387" cy="4784725"/>
          </a:xfrm>
          <a:noFill/>
        </p:spPr>
        <p:txBody>
          <a:bodyPr>
            <a:spAutoFit/>
          </a:bodyPr>
          <a:lstStyle/>
          <a:p>
            <a:pPr>
              <a:buFontTx/>
              <a:buNone/>
            </a:pPr>
            <a:r>
              <a:rPr lang="ru-RU" sz="1800" b="1">
                <a:latin typeface="Times New Roman" pitchFamily="18" charset="0"/>
              </a:rPr>
              <a:t>	</a:t>
            </a:r>
            <a:r>
              <a:rPr lang="ru-RU" sz="2000" b="1">
                <a:latin typeface="Times New Roman" pitchFamily="18" charset="0"/>
              </a:rPr>
              <a:t>Это устройство, в котором вода очищается, обогащаясь воздухом, нагнетаемым компрессором.</a:t>
            </a:r>
          </a:p>
          <a:p>
            <a:pPr>
              <a:buFontTx/>
              <a:buNone/>
            </a:pPr>
            <a:r>
              <a:rPr lang="ru-RU" sz="2000" b="1">
                <a:latin typeface="Times New Roman" pitchFamily="18" charset="0"/>
              </a:rPr>
              <a:t>	В этой среде живут аэробные бактерии, очищающие стоки. </a:t>
            </a:r>
          </a:p>
          <a:p>
            <a:pPr>
              <a:buFontTx/>
              <a:buNone/>
            </a:pPr>
            <a:r>
              <a:rPr lang="ru-RU" sz="2000" b="1">
                <a:latin typeface="Times New Roman" pitchFamily="18" charset="0"/>
              </a:rPr>
              <a:t>	В отличие от биофильтра, аэротенк полностью заполняется сточными водами. Степень очистки в аэротенке выше, чем в биофильтре, - может достигать 99%.</a:t>
            </a:r>
          </a:p>
        </p:txBody>
      </p:sp>
      <p:pic>
        <p:nvPicPr>
          <p:cNvPr id="9220" name="Picture 4" descr="177-4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25" y="1476375"/>
            <a:ext cx="5018088" cy="391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41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4" name="Picture 4" descr="bioclea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536" y="188640"/>
            <a:ext cx="5285055" cy="3744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5" name="Picture 5" descr="bioclea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11960" y="3110780"/>
            <a:ext cx="4781228" cy="361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5868144" y="404664"/>
            <a:ext cx="298601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Минская станция аэрации</a:t>
            </a:r>
          </a:p>
          <a:p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До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После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530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0"/>
            <a:ext cx="8183880" cy="764704"/>
          </a:xfrm>
        </p:spPr>
        <p:txBody>
          <a:bodyPr>
            <a:normAutofit/>
          </a:bodyPr>
          <a:lstStyle/>
          <a:p>
            <a:pPr algn="ctr"/>
            <a:r>
              <a:rPr lang="ru-RU" sz="1600" dirty="0">
                <a:solidFill>
                  <a:schemeClr val="tx1"/>
                </a:solidFill>
                <a:effectLst/>
              </a:rPr>
              <a:t>МЕТОДЫ И ТЕХНОЛОГИИ ЛИКВИДАЦИИ ПОСЛЕДСТВИЙ РАЗЛИВА НЕФТИ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836712"/>
            <a:ext cx="8471912" cy="41879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/>
              <a:t>Методы ликвидации нефтяных разливов </a:t>
            </a:r>
            <a:r>
              <a:rPr lang="ru-RU" sz="1600" dirty="0" smtClean="0"/>
              <a:t>делятся </a:t>
            </a:r>
            <a:r>
              <a:rPr lang="ru-RU" sz="1600" dirty="0"/>
              <a:t>на </a:t>
            </a:r>
            <a:r>
              <a:rPr lang="ru-RU" sz="1600" dirty="0" smtClean="0"/>
              <a:t>3 категории</a:t>
            </a:r>
            <a:r>
              <a:rPr lang="ru-RU" sz="1600" dirty="0"/>
              <a:t>: </a:t>
            </a:r>
            <a:endParaRPr lang="ru-RU" sz="1600" dirty="0" smtClean="0"/>
          </a:p>
          <a:p>
            <a:endParaRPr lang="ru-RU" sz="16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0" y="1268760"/>
            <a:ext cx="885698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arenR"/>
            </a:pPr>
            <a:r>
              <a:rPr lang="ru-RU" sz="1600" dirty="0" smtClean="0"/>
              <a:t>механические </a:t>
            </a:r>
            <a:r>
              <a:rPr lang="ru-RU" sz="1600" dirty="0"/>
              <a:t>способы локализации, сбора и удаления нефти с поверхности воды и на берегу когда нефть удерживается в зоне разлива с применением </a:t>
            </a:r>
            <a:r>
              <a:rPr lang="ru-RU" sz="1600" dirty="0" err="1"/>
              <a:t>боновых</a:t>
            </a:r>
            <a:r>
              <a:rPr lang="ru-RU" sz="1600" dirty="0"/>
              <a:t> заграждений или в естественных ловушках и удаляется с помощью </a:t>
            </a:r>
            <a:r>
              <a:rPr lang="ru-RU" sz="1600" dirty="0" err="1"/>
              <a:t>нефтесборщиков</a:t>
            </a:r>
            <a:r>
              <a:rPr lang="ru-RU" sz="1600" dirty="0"/>
              <a:t> и насосов</a:t>
            </a:r>
            <a:r>
              <a:rPr lang="ru-RU" sz="1600" dirty="0" smtClean="0"/>
              <a:t>;</a:t>
            </a:r>
            <a:r>
              <a:rPr lang="ru-RU" sz="1600" b="1" dirty="0"/>
              <a:t> </a:t>
            </a:r>
            <a:r>
              <a:rPr lang="ru-RU" sz="1600" dirty="0"/>
              <a:t>ручные методы, когда нефть удаляется с использованием обычных ручных инструментов и способов, таких как ведра, лопаты или сети.</a:t>
            </a:r>
          </a:p>
          <a:p>
            <a:pPr marL="342900" indent="-342900">
              <a:buFontTx/>
              <a:buAutoNum type="arabicParenR"/>
            </a:pPr>
            <a:r>
              <a:rPr lang="ru-RU" sz="1600" dirty="0" smtClean="0"/>
              <a:t>химические</a:t>
            </a:r>
            <a:r>
              <a:rPr lang="ru-RU" sz="1600" dirty="0"/>
              <a:t>, физические и физико-химические методы, ускоряющие процессы рассеивания пленочной нефти и ее </a:t>
            </a:r>
            <a:r>
              <a:rPr lang="ru-RU" sz="1600" dirty="0" smtClean="0"/>
              <a:t>разложения, </a:t>
            </a:r>
            <a:r>
              <a:rPr lang="ru-RU" sz="1600" dirty="0"/>
              <a:t>когда применяются химические </a:t>
            </a:r>
            <a:r>
              <a:rPr lang="ru-RU" sz="1600" dirty="0" smtClean="0"/>
              <a:t>реагенты. </a:t>
            </a:r>
            <a:r>
              <a:rPr lang="ru-RU" sz="1600" dirty="0"/>
              <a:t>Сжигание </a:t>
            </a:r>
            <a:r>
              <a:rPr lang="ru-RU" sz="1600" dirty="0" smtClean="0"/>
              <a:t>применяются </a:t>
            </a:r>
            <a:r>
              <a:rPr lang="ru-RU" sz="1600" dirty="0"/>
              <a:t>для </a:t>
            </a:r>
            <a:r>
              <a:rPr lang="ru-RU" sz="1600" dirty="0" smtClean="0"/>
              <a:t>рассеивания </a:t>
            </a:r>
            <a:r>
              <a:rPr lang="ru-RU" sz="1600" dirty="0"/>
              <a:t>нефтяного пятна. </a:t>
            </a:r>
          </a:p>
          <a:p>
            <a:pPr marL="342900" indent="-342900">
              <a:buAutoNum type="arabicParenR"/>
            </a:pPr>
            <a:r>
              <a:rPr lang="ru-RU" sz="1600" dirty="0" smtClean="0"/>
              <a:t>микробиологические </a:t>
            </a:r>
            <a:r>
              <a:rPr lang="ru-RU" sz="1600" dirty="0"/>
              <a:t>методы разрушения </a:t>
            </a:r>
            <a:r>
              <a:rPr lang="ru-RU" sz="1600" dirty="0" smtClean="0"/>
              <a:t>нефти -</a:t>
            </a:r>
            <a:r>
              <a:rPr lang="ru-RU" sz="1600" dirty="0"/>
              <a:t> </a:t>
            </a:r>
            <a:r>
              <a:rPr lang="ru-RU" sz="1600" dirty="0" smtClean="0"/>
              <a:t>биологическая </a:t>
            </a:r>
            <a:r>
              <a:rPr lang="ru-RU" sz="1600" dirty="0"/>
              <a:t>очистка нефтяного загрязнения применяются для </a:t>
            </a:r>
            <a:r>
              <a:rPr lang="ru-RU" sz="1600" dirty="0" smtClean="0"/>
              <a:t>разложения нефти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4437112"/>
            <a:ext cx="4320480" cy="236251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941168"/>
            <a:ext cx="3528050" cy="145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2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188640"/>
            <a:ext cx="87129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Водные ресурсы </a:t>
            </a:r>
            <a:r>
              <a:rPr lang="ru-RU" dirty="0"/>
              <a:t>– это доступные для изъятия и пригодные для использования поверхностные и подземные воды.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1331" b="10018"/>
          <a:stretch/>
        </p:blipFill>
        <p:spPr>
          <a:xfrm>
            <a:off x="72313" y="980728"/>
            <a:ext cx="9059922" cy="53671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52243" t="36795" r="1429" b="14127"/>
          <a:stretch/>
        </p:blipFill>
        <p:spPr>
          <a:xfrm>
            <a:off x="5724129" y="4653136"/>
            <a:ext cx="3240360" cy="21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512" y="188640"/>
            <a:ext cx="8743284" cy="63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3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07504" y="116632"/>
            <a:ext cx="8928992" cy="1224136"/>
          </a:xfrm>
          <a:prstGeom prst="rect">
            <a:avLst/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tx1"/>
                </a:solidFill>
              </a:rPr>
              <a:t>Обеспеченность водными ресурсами</a:t>
            </a:r>
            <a:r>
              <a:rPr lang="ru-RU" dirty="0">
                <a:solidFill>
                  <a:schemeClr val="tx1"/>
                </a:solidFill>
              </a:rPr>
              <a:t> </a:t>
            </a:r>
            <a:endParaRPr lang="ru-RU" dirty="0" smtClean="0">
              <a:solidFill>
                <a:schemeClr val="tx1"/>
              </a:solidFill>
            </a:endParaRP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определяется </a:t>
            </a:r>
            <a:r>
              <a:rPr lang="ru-RU" dirty="0">
                <a:solidFill>
                  <a:schemeClr val="tx1"/>
                </a:solidFill>
              </a:rPr>
              <a:t>запасами воды </a:t>
            </a:r>
            <a:r>
              <a:rPr lang="ru-RU" dirty="0" smtClean="0">
                <a:solidFill>
                  <a:schemeClr val="tx1"/>
                </a:solidFill>
              </a:rPr>
              <a:t>на </a:t>
            </a:r>
            <a:r>
              <a:rPr lang="ru-RU" dirty="0">
                <a:solidFill>
                  <a:schemeClr val="tx1"/>
                </a:solidFill>
              </a:rPr>
              <a:t>одного человека </a:t>
            </a:r>
            <a:endParaRPr lang="ru-RU" dirty="0" smtClean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1124745"/>
            <a:ext cx="8856984" cy="560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249748"/>
            <a:ext cx="6912768" cy="557939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07504" y="0"/>
            <a:ext cx="892899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 данным ООН уже сегодня более 80 стран мира сталкиваются с проблемами нехватки пресной воды, а 31 государство стоит под угрозой водного кризиса, причём это касается только пресной воды, не говоря уже о её качестве.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591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Другая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5189</TotalTime>
  <Words>2493</Words>
  <Application>Microsoft Office PowerPoint</Application>
  <PresentationFormat>Экран (4:3)</PresentationFormat>
  <Paragraphs>284</Paragraphs>
  <Slides>54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3</vt:i4>
      </vt:variant>
      <vt:variant>
        <vt:lpstr>Заголовки слайдов</vt:lpstr>
      </vt:variant>
      <vt:variant>
        <vt:i4>54</vt:i4>
      </vt:variant>
    </vt:vector>
  </HeadingPairs>
  <TitlesOfParts>
    <vt:vector size="64" baseType="lpstr">
      <vt:lpstr>Arial</vt:lpstr>
      <vt:lpstr>Calibri</vt:lpstr>
      <vt:lpstr>Garamond</vt:lpstr>
      <vt:lpstr>Times New Roman</vt:lpstr>
      <vt:lpstr>Verdana</vt:lpstr>
      <vt:lpstr>Wingdings</vt:lpstr>
      <vt:lpstr>Office Theme</vt:lpstr>
      <vt:lpstr>Уравнение</vt:lpstr>
      <vt:lpstr>Формула</vt:lpstr>
      <vt:lpstr>Лист</vt:lpstr>
      <vt:lpstr>Презентация PowerPoint</vt:lpstr>
      <vt:lpstr>             Водные ресурсы,   направления использования и источники загрязнения.  Проблема водообеспеченности в мире.   Цель: дать оценку состояния водных ресурсов и характеристику источников загрязнения водоемов, рассмотреть принципы нормирования качества воды и способы ее очистки, осветить основные направления охраны водных ресурсов.  План : 1. Характеристика и оценка водных ресурсов мира  и Республики Беларусь. Основные направления использования водных ресурсов 2. Источники и виды антропогенного загрязнения водных ресурсов и их влияние на состояние окружающей природной среды и человека. Экологические последствия загрязнения водных ресурсов.  3. Оценка состояния и нормирования качества воды. Основные направления охраны водных ресурсов.  Ключевые определения: водный кадастр, очистка сточных вод, индекс загрязнения вод, оборотное водоснабжение.</vt:lpstr>
      <vt:lpstr>Распределение природных вод Земли</vt:lpstr>
      <vt:lpstr>Значение воды: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Промышленное водопотребление На производство каждой тонны в среднем затрачивается </vt:lpstr>
      <vt:lpstr>Презентация PowerPoint</vt:lpstr>
      <vt:lpstr>Использование водных ресурсов в Республике Беларусь </vt:lpstr>
      <vt:lpstr>Презентация PowerPoint</vt:lpstr>
      <vt:lpstr>Презентация PowerPoint</vt:lpstr>
      <vt:lpstr>Презентация PowerPoint</vt:lpstr>
      <vt:lpstr>Презентация PowerPoint</vt:lpstr>
      <vt:lpstr>Районы захоронения твердых радиоактивных отходов</vt:lpstr>
      <vt:lpstr>Презентация PowerPoint</vt:lpstr>
      <vt:lpstr>Презентация PowerPoint</vt:lpstr>
      <vt:lpstr>Презентация PowerPoint</vt:lpstr>
      <vt:lpstr>Карта дрейфующих островов из мусора в Тихом океане</vt:lpstr>
      <vt:lpstr>Презентация PowerPoint</vt:lpstr>
      <vt:lpstr>Презентация PowerPoint</vt:lpstr>
      <vt:lpstr>Презентация PowerPoint</vt:lpstr>
      <vt:lpstr>Презентация PowerPoint</vt:lpstr>
      <vt:lpstr>Проблема мировых водных ресурсов  обусловлена: </vt:lpstr>
      <vt:lpstr>Правовое регулирование охраны вод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 Содержание нитратов в питьевой воде из источников децентрализованного водоснабжения</vt:lpstr>
      <vt:lpstr> На территории Гомельской области 70 % скважин  имеют повышенное содержание железа, в 14 % случаев – превышение  составляет 5 и больше ПДК  Диаграмма  содержания железа в питьевой воде</vt:lpstr>
      <vt:lpstr>  </vt:lpstr>
      <vt:lpstr>Меры по охране водных ресурсов</vt:lpstr>
      <vt:lpstr>Презентация PowerPoint</vt:lpstr>
      <vt:lpstr>Презентация PowerPoint</vt:lpstr>
      <vt:lpstr>Септик (отстойник)</vt:lpstr>
      <vt:lpstr>Презентация PowerPoint</vt:lpstr>
      <vt:lpstr>Презентация PowerPoint</vt:lpstr>
      <vt:lpstr>Биофильтр</vt:lpstr>
      <vt:lpstr>Аэротенк</vt:lpstr>
      <vt:lpstr>Презентация PowerPoint</vt:lpstr>
      <vt:lpstr>МЕТОДЫ И ТЕХНОЛОГИИ ЛИКВИДАЦИИ ПОСЛЕДСТВИЙ РАЗЛИВА НЕФТИ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</dc:title>
  <dc:creator>user</dc:creator>
  <cp:lastModifiedBy>Henadzi Babraunichy</cp:lastModifiedBy>
  <cp:revision>234</cp:revision>
  <dcterms:created xsi:type="dcterms:W3CDTF">2014-09-25T14:35:10Z</dcterms:created>
  <dcterms:modified xsi:type="dcterms:W3CDTF">2021-12-23T19:58:41Z</dcterms:modified>
</cp:coreProperties>
</file>